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58" r:id="rId3"/>
    <p:sldId id="264" r:id="rId4"/>
    <p:sldId id="259" r:id="rId5"/>
    <p:sldId id="265" r:id="rId6"/>
    <p:sldId id="263" r:id="rId7"/>
    <p:sldId id="262" r:id="rId8"/>
    <p:sldId id="261" r:id="rId9"/>
    <p:sldId id="260" r:id="rId10"/>
    <p:sldId id="268" r:id="rId11"/>
    <p:sldId id="267" r:id="rId12"/>
    <p:sldId id="266"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4" d="100"/>
          <a:sy n="34" d="100"/>
        </p:scale>
        <p:origin x="-8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C516E-C791-45FB-B043-B822CF577109}" type="doc">
      <dgm:prSet loTypeId="urn:microsoft.com/office/officeart/2005/8/layout/radial4" loCatId="relationship" qsTypeId="urn:microsoft.com/office/officeart/2005/8/quickstyle/3d3" qsCatId="3D" csTypeId="urn:microsoft.com/office/officeart/2005/8/colors/accent5_1" csCatId="accent5" phldr="1"/>
      <dgm:spPr/>
      <dgm:t>
        <a:bodyPr/>
        <a:lstStyle/>
        <a:p>
          <a:endParaRPr lang="en-US"/>
        </a:p>
      </dgm:t>
    </dgm:pt>
    <dgm:pt modelId="{FA9BE46C-612D-4A09-9E65-6A2EF630B8D6}">
      <dgm:prSet phldrT="[Text]">
        <dgm:style>
          <a:lnRef idx="2">
            <a:schemeClr val="accent1"/>
          </a:lnRef>
          <a:fillRef idx="1">
            <a:schemeClr val="lt1"/>
          </a:fillRef>
          <a:effectRef idx="0">
            <a:schemeClr val="accent1"/>
          </a:effectRef>
          <a:fontRef idx="minor">
            <a:schemeClr val="dk1"/>
          </a:fontRef>
        </dgm:style>
      </dgm:prSet>
      <dgm:spPr>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b="1" dirty="0" err="1" smtClean="0">
              <a:latin typeface="Arial" pitchFamily="34" charset="0"/>
              <a:cs typeface="Arial" pitchFamily="34" charset="0"/>
            </a:rPr>
            <a:t>Glavni</a:t>
          </a:r>
          <a:r>
            <a:rPr lang="en-US" b="1" dirty="0" smtClean="0">
              <a:latin typeface="Arial" pitchFamily="34" charset="0"/>
              <a:cs typeface="Arial" pitchFamily="34" charset="0"/>
            </a:rPr>
            <a:t> </a:t>
          </a:r>
          <a:r>
            <a:rPr lang="en-US" b="1" dirty="0" err="1" smtClean="0">
              <a:latin typeface="Arial" pitchFamily="34" charset="0"/>
              <a:cs typeface="Arial" pitchFamily="34" charset="0"/>
            </a:rPr>
            <a:t>ciljevi</a:t>
          </a:r>
          <a:r>
            <a:rPr lang="en-US" b="1" dirty="0" smtClean="0">
              <a:latin typeface="Arial" pitchFamily="34" charset="0"/>
              <a:cs typeface="Arial" pitchFamily="34" charset="0"/>
            </a:rPr>
            <a:t> </a:t>
          </a:r>
          <a:r>
            <a:rPr lang="en-US" b="1" dirty="0" err="1" smtClean="0">
              <a:latin typeface="Arial" pitchFamily="34" charset="0"/>
              <a:cs typeface="Arial" pitchFamily="34" charset="0"/>
            </a:rPr>
            <a:t>predložene</a:t>
          </a:r>
          <a:r>
            <a:rPr lang="en-US" b="1" dirty="0" smtClean="0">
              <a:latin typeface="Arial" pitchFamily="34" charset="0"/>
              <a:cs typeface="Arial" pitchFamily="34" charset="0"/>
            </a:rPr>
            <a:t> </a:t>
          </a:r>
          <a:r>
            <a:rPr lang="en-US" b="1" dirty="0" err="1" smtClean="0">
              <a:latin typeface="Arial" pitchFamily="34" charset="0"/>
              <a:cs typeface="Arial" pitchFamily="34" charset="0"/>
            </a:rPr>
            <a:t>projektne</a:t>
          </a:r>
          <a:r>
            <a:rPr lang="en-US" b="1" dirty="0" smtClean="0">
              <a:latin typeface="Arial" pitchFamily="34" charset="0"/>
              <a:cs typeface="Arial" pitchFamily="34" charset="0"/>
            </a:rPr>
            <a:t> </a:t>
          </a:r>
          <a:r>
            <a:rPr lang="en-US" b="1" dirty="0" err="1" smtClean="0">
              <a:latin typeface="Arial" pitchFamily="34" charset="0"/>
              <a:cs typeface="Arial" pitchFamily="34" charset="0"/>
            </a:rPr>
            <a:t>aktivnosti</a:t>
          </a:r>
          <a:r>
            <a:rPr lang="en-US" b="1" dirty="0" smtClean="0">
              <a:latin typeface="Arial" pitchFamily="34" charset="0"/>
              <a:cs typeface="Arial" pitchFamily="34" charset="0"/>
            </a:rPr>
            <a:t> </a:t>
          </a:r>
          <a:endParaRPr lang="en-US" dirty="0">
            <a:latin typeface="Arial" pitchFamily="34" charset="0"/>
            <a:cs typeface="Arial" pitchFamily="34" charset="0"/>
          </a:endParaRPr>
        </a:p>
      </dgm:t>
    </dgm:pt>
    <dgm:pt modelId="{271513C7-FB80-4C6E-8F85-A21BB7B2B7EA}" type="parTrans" cxnId="{DD4B73BB-907D-47CB-9120-4D0C87E4B219}">
      <dgm:prSet/>
      <dgm:spPr/>
      <dgm:t>
        <a:bodyPr/>
        <a:lstStyle/>
        <a:p>
          <a:endParaRPr lang="en-US"/>
        </a:p>
      </dgm:t>
    </dgm:pt>
    <dgm:pt modelId="{960376C9-B707-4B9F-904D-8D5BCBA2E5A0}" type="sibTrans" cxnId="{DD4B73BB-907D-47CB-9120-4D0C87E4B219}">
      <dgm:prSet/>
      <dgm:spPr/>
      <dgm:t>
        <a:bodyPr/>
        <a:lstStyle/>
        <a:p>
          <a:endParaRPr lang="en-US"/>
        </a:p>
      </dgm:t>
    </dgm:pt>
    <dgm:pt modelId="{F6164CBB-B06B-472B-A60F-C45329AF8A05}">
      <dgm:prSet phldrT="[Tex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err="1" smtClean="0">
              <a:latin typeface="Arial" pitchFamily="34" charset="0"/>
              <a:cs typeface="Arial" pitchFamily="34" charset="0"/>
            </a:rPr>
            <a:t>da</a:t>
          </a:r>
          <a:r>
            <a:rPr lang="en-US" sz="1800" dirty="0" smtClean="0">
              <a:latin typeface="Arial" pitchFamily="34" charset="0"/>
              <a:cs typeface="Arial" pitchFamily="34" charset="0"/>
            </a:rPr>
            <a:t> se </a:t>
          </a:r>
          <a:r>
            <a:rPr lang="en-US" sz="1800" dirty="0" err="1" smtClean="0">
              <a:latin typeface="Arial" pitchFamily="34" charset="0"/>
              <a:cs typeface="Arial" pitchFamily="34" charset="0"/>
            </a:rPr>
            <a:t>dovede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novi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snabdjevač</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nacionalnom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tržištu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električne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energije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promoviše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održivi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razvoj</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zemlje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kroz</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proizvodnju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električne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energije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od</a:t>
          </a:r>
          <a:r>
            <a:rPr lang="en-US" sz="1800" dirty="0" smtClean="0">
              <a:latin typeface="Arial" pitchFamily="34" charset="0"/>
              <a:cs typeface="Arial" pitchFamily="34" charset="0"/>
            </a:rPr>
            <a:t> 100% </a:t>
          </a:r>
          <a:r>
            <a:rPr lang="en-US" sz="1800" dirty="0" err="1" smtClean="0">
              <a:latin typeface="Arial" pitchFamily="34" charset="0"/>
              <a:cs typeface="Arial" pitchFamily="34" charset="0"/>
            </a:rPr>
            <a:t>obnovljivih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izvora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energije</a:t>
          </a:r>
          <a:endParaRPr lang="en-US" sz="1800" dirty="0">
            <a:latin typeface="Arial" pitchFamily="34" charset="0"/>
            <a:cs typeface="Arial" pitchFamily="34" charset="0"/>
          </a:endParaRPr>
        </a:p>
      </dgm:t>
    </dgm:pt>
    <dgm:pt modelId="{E815159F-975F-4674-8CC9-B235F2C7F772}" type="parTrans" cxnId="{563F6EE3-0488-445F-9732-26DC28BB5C71}">
      <dgm:prSet/>
      <dgm:spPr/>
      <dgm:t>
        <a:bodyPr/>
        <a:lstStyle/>
        <a:p>
          <a:endParaRPr lang="en-US"/>
        </a:p>
      </dgm:t>
    </dgm:pt>
    <dgm:pt modelId="{850ADBDA-BFCA-4E25-8563-F6BCE6ED6796}" type="sibTrans" cxnId="{563F6EE3-0488-445F-9732-26DC28BB5C71}">
      <dgm:prSet/>
      <dgm:spPr/>
      <dgm:t>
        <a:bodyPr/>
        <a:lstStyle/>
        <a:p>
          <a:endParaRPr lang="en-US"/>
        </a:p>
      </dgm:t>
    </dgm:pt>
    <dgm:pt modelId="{262BF127-D82F-492E-8262-07827764BE13}">
      <dgm:prSet phldrT="[Tex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err="1" smtClean="0">
              <a:latin typeface="Arial" pitchFamily="34" charset="0"/>
              <a:cs typeface="Arial" pitchFamily="34" charset="0"/>
            </a:rPr>
            <a:t>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doprinesu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ublažavanju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klimatskih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promjena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generisanje</a:t>
          </a:r>
          <a:r>
            <a:rPr lang="sr-Latn-ME" sz="1800" dirty="0" smtClean="0">
              <a:latin typeface="Arial" pitchFamily="34" charset="0"/>
              <a:cs typeface="Arial" pitchFamily="34" charset="0"/>
            </a:rPr>
            <a:t> </a:t>
          </a:r>
          <a:r>
            <a:rPr lang="en-US" sz="1800" dirty="0" err="1" smtClean="0">
              <a:latin typeface="Arial" pitchFamily="34" charset="0"/>
              <a:cs typeface="Arial" pitchFamily="34" charset="0"/>
            </a:rPr>
            <a:t>ugljen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kredita</a:t>
          </a:r>
          <a:endParaRPr lang="en-US" sz="1800" dirty="0">
            <a:latin typeface="Arial" pitchFamily="34" charset="0"/>
            <a:cs typeface="Arial" pitchFamily="34" charset="0"/>
          </a:endParaRPr>
        </a:p>
      </dgm:t>
    </dgm:pt>
    <dgm:pt modelId="{FE52595D-5194-4DC3-857F-77C15B736D7F}" type="parTrans" cxnId="{91ABCDDB-7355-4959-AE1F-3C970323744D}">
      <dgm:prSet/>
      <dgm:spPr/>
      <dgm:t>
        <a:bodyPr/>
        <a:lstStyle/>
        <a:p>
          <a:endParaRPr lang="en-US"/>
        </a:p>
      </dgm:t>
    </dgm:pt>
    <dgm:pt modelId="{C304C63A-AF74-45CC-902B-BD5ECB575248}" type="sibTrans" cxnId="{91ABCDDB-7355-4959-AE1F-3C970323744D}">
      <dgm:prSet/>
      <dgm:spPr/>
      <dgm:t>
        <a:bodyPr/>
        <a:lstStyle/>
        <a:p>
          <a:endParaRPr lang="en-US"/>
        </a:p>
      </dgm:t>
    </dgm:pt>
    <dgm:pt modelId="{9087C1D8-7E6F-4761-8AE1-83C44DCB8F81}">
      <dgm:prSet phldrT="[Tex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err="1" smtClean="0">
              <a:latin typeface="Arial" pitchFamily="34" charset="0"/>
              <a:cs typeface="Arial" pitchFamily="34" charset="0"/>
            </a:rPr>
            <a:t>da</a:t>
          </a:r>
          <a:r>
            <a:rPr lang="en-US" sz="1800" dirty="0" smtClean="0">
              <a:latin typeface="Arial" pitchFamily="34" charset="0"/>
              <a:cs typeface="Arial" pitchFamily="34" charset="0"/>
            </a:rPr>
            <a:t> se </a:t>
          </a:r>
          <a:r>
            <a:rPr lang="en-US" sz="1800" dirty="0" err="1" smtClean="0">
              <a:latin typeface="Arial" pitchFamily="34" charset="0"/>
              <a:cs typeface="Arial" pitchFamily="34" charset="0"/>
            </a:rPr>
            <a:t>smanji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zavisnost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države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domaćina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od</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fosilnih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goriva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potiskivanjem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fosilnih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goriva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bazi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električne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energije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iz</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nacionalnog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sistema</a:t>
          </a:r>
          <a:endParaRPr lang="en-US" sz="1800" dirty="0">
            <a:latin typeface="Arial" pitchFamily="34" charset="0"/>
            <a:cs typeface="Arial" pitchFamily="34" charset="0"/>
          </a:endParaRPr>
        </a:p>
      </dgm:t>
    </dgm:pt>
    <dgm:pt modelId="{1394AB4A-DF69-4AB0-8E64-57E3A47DB56E}" type="parTrans" cxnId="{605E54F2-1BDA-4FA4-9235-324B8E15FF99}">
      <dgm:prSet/>
      <dgm:spPr/>
      <dgm:t>
        <a:bodyPr/>
        <a:lstStyle/>
        <a:p>
          <a:endParaRPr lang="en-US"/>
        </a:p>
      </dgm:t>
    </dgm:pt>
    <dgm:pt modelId="{F5C1568F-1118-4B26-A245-3BD80690D048}" type="sibTrans" cxnId="{605E54F2-1BDA-4FA4-9235-324B8E15FF99}">
      <dgm:prSet/>
      <dgm:spPr/>
      <dgm:t>
        <a:bodyPr/>
        <a:lstStyle/>
        <a:p>
          <a:endParaRPr lang="en-US"/>
        </a:p>
      </dgm:t>
    </dgm:pt>
    <dgm:pt modelId="{3A596C1B-9F12-47C8-BAAA-46C506330A56}">
      <dgm:prSe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err="1" smtClean="0">
              <a:latin typeface="Arial" pitchFamily="34" charset="0"/>
              <a:cs typeface="Arial" pitchFamily="34" charset="0"/>
            </a:rPr>
            <a:t>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doprinese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energetskoj</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bezbijednosti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Crne</a:t>
          </a:r>
          <a:r>
            <a:rPr lang="en-US" sz="1800" dirty="0" smtClean="0">
              <a:latin typeface="Arial" pitchFamily="34" charset="0"/>
              <a:cs typeface="Arial" pitchFamily="34" charset="0"/>
            </a:rPr>
            <a:t> Gore </a:t>
          </a:r>
          <a:r>
            <a:rPr lang="en-US" sz="1800" dirty="0" err="1" smtClean="0">
              <a:latin typeface="Arial" pitchFamily="34" charset="0"/>
              <a:cs typeface="Arial" pitchFamily="34" charset="0"/>
            </a:rPr>
            <a:t>kroz</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uvođenje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novih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obnovljivih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domaćih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izvora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električne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energije</a:t>
          </a:r>
          <a:endParaRPr lang="en-US" sz="1800" dirty="0">
            <a:latin typeface="Arial" pitchFamily="34" charset="0"/>
            <a:cs typeface="Arial" pitchFamily="34" charset="0"/>
          </a:endParaRPr>
        </a:p>
      </dgm:t>
    </dgm:pt>
    <dgm:pt modelId="{D7D2099C-A390-4F94-BA0E-E78F9ACBAF0C}" type="parTrans" cxnId="{D93F299A-2D12-4B99-8868-8984E03CA5A2}">
      <dgm:prSet/>
      <dgm:spPr/>
      <dgm:t>
        <a:bodyPr/>
        <a:lstStyle/>
        <a:p>
          <a:endParaRPr lang="en-US"/>
        </a:p>
      </dgm:t>
    </dgm:pt>
    <dgm:pt modelId="{FDBC86B7-EE53-4FD5-A8AC-45B1A27FB2BE}" type="sibTrans" cxnId="{D93F299A-2D12-4B99-8868-8984E03CA5A2}">
      <dgm:prSet/>
      <dgm:spPr/>
      <dgm:t>
        <a:bodyPr/>
        <a:lstStyle/>
        <a:p>
          <a:endParaRPr lang="en-US"/>
        </a:p>
      </dgm:t>
    </dgm:pt>
    <dgm:pt modelId="{05A33E48-CD8F-4A43-8DA4-73DF60F41563}">
      <dgm:prSe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err="1" smtClean="0">
              <a:latin typeface="Arial" pitchFamily="34" charset="0"/>
              <a:cs typeface="Arial" pitchFamily="34" charset="0"/>
            </a:rPr>
            <a:t>za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poboljšanje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stanja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životne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sredine</a:t>
          </a:r>
          <a:r>
            <a:rPr lang="en-US" sz="1800" dirty="0" smtClean="0">
              <a:latin typeface="Arial" pitchFamily="34" charset="0"/>
              <a:cs typeface="Arial" pitchFamily="34" charset="0"/>
            </a:rPr>
            <a:t> u </a:t>
          </a:r>
          <a:r>
            <a:rPr lang="en-US" sz="1800" dirty="0" err="1" smtClean="0">
              <a:latin typeface="Arial" pitchFamily="34" charset="0"/>
              <a:cs typeface="Arial" pitchFamily="34" charset="0"/>
            </a:rPr>
            <a:t>regionu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kroz</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povećanje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udjela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obnovljivih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izvora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energije</a:t>
          </a:r>
          <a:endParaRPr lang="en-US" sz="1800" dirty="0" smtClean="0">
            <a:latin typeface="Arial" pitchFamily="34" charset="0"/>
            <a:cs typeface="Arial" pitchFamily="34" charset="0"/>
          </a:endParaRPr>
        </a:p>
      </dgm:t>
    </dgm:pt>
    <dgm:pt modelId="{90CD6B02-E6D7-4246-B6FF-56DE8690685F}" type="parTrans" cxnId="{A0A3DE2C-A2E6-4DE7-BC22-36C455C74FE4}">
      <dgm:prSet/>
      <dgm:spPr/>
      <dgm:t>
        <a:bodyPr/>
        <a:lstStyle/>
        <a:p>
          <a:endParaRPr lang="en-US"/>
        </a:p>
      </dgm:t>
    </dgm:pt>
    <dgm:pt modelId="{7056CBD4-ABE3-4C1C-B358-CA4E62095EF6}" type="sibTrans" cxnId="{A0A3DE2C-A2E6-4DE7-BC22-36C455C74FE4}">
      <dgm:prSet/>
      <dgm:spPr/>
      <dgm:t>
        <a:bodyPr/>
        <a:lstStyle/>
        <a:p>
          <a:endParaRPr lang="en-US"/>
        </a:p>
      </dgm:t>
    </dgm:pt>
    <dgm:pt modelId="{52696BFC-A46C-4F8B-BCD7-3FE84F7F3832}" type="pres">
      <dgm:prSet presAssocID="{320C516E-C791-45FB-B043-B822CF577109}" presName="cycle" presStyleCnt="0">
        <dgm:presLayoutVars>
          <dgm:chMax val="1"/>
          <dgm:dir/>
          <dgm:animLvl val="ctr"/>
          <dgm:resizeHandles val="exact"/>
        </dgm:presLayoutVars>
      </dgm:prSet>
      <dgm:spPr/>
      <dgm:t>
        <a:bodyPr/>
        <a:lstStyle/>
        <a:p>
          <a:endParaRPr lang="en-US"/>
        </a:p>
      </dgm:t>
    </dgm:pt>
    <dgm:pt modelId="{220676BE-C6F2-4F95-95F2-07D8B3D8B3E3}" type="pres">
      <dgm:prSet presAssocID="{FA9BE46C-612D-4A09-9E65-6A2EF630B8D6}" presName="centerShape" presStyleLbl="node0" presStyleIdx="0" presStyleCnt="1" custScaleX="114109" custScaleY="127499"/>
      <dgm:spPr/>
      <dgm:t>
        <a:bodyPr/>
        <a:lstStyle/>
        <a:p>
          <a:endParaRPr lang="en-US"/>
        </a:p>
      </dgm:t>
    </dgm:pt>
    <dgm:pt modelId="{406AE11D-AE01-4229-AD3A-78E185C9B7AE}" type="pres">
      <dgm:prSet presAssocID="{E815159F-975F-4674-8CC9-B235F2C7F772}" presName="parTrans" presStyleLbl="bgSibTrans2D1" presStyleIdx="0" presStyleCnt="5"/>
      <dgm:spPr/>
      <dgm:t>
        <a:bodyPr/>
        <a:lstStyle/>
        <a:p>
          <a:endParaRPr lang="en-US"/>
        </a:p>
      </dgm:t>
    </dgm:pt>
    <dgm:pt modelId="{A6C69727-86C0-46BC-A435-019EA7C52890}" type="pres">
      <dgm:prSet presAssocID="{F6164CBB-B06B-472B-A60F-C45329AF8A05}" presName="node" presStyleLbl="node1" presStyleIdx="0" presStyleCnt="5" custScaleX="122088" custScaleY="152084">
        <dgm:presLayoutVars>
          <dgm:bulletEnabled val="1"/>
        </dgm:presLayoutVars>
      </dgm:prSet>
      <dgm:spPr/>
      <dgm:t>
        <a:bodyPr/>
        <a:lstStyle/>
        <a:p>
          <a:endParaRPr lang="en-US"/>
        </a:p>
      </dgm:t>
    </dgm:pt>
    <dgm:pt modelId="{70FFB5F5-5586-4521-9FF2-F0D94E280C3E}" type="pres">
      <dgm:prSet presAssocID="{FE52595D-5194-4DC3-857F-77C15B736D7F}" presName="parTrans" presStyleLbl="bgSibTrans2D1" presStyleIdx="1" presStyleCnt="5"/>
      <dgm:spPr/>
      <dgm:t>
        <a:bodyPr/>
        <a:lstStyle/>
        <a:p>
          <a:endParaRPr lang="en-US"/>
        </a:p>
      </dgm:t>
    </dgm:pt>
    <dgm:pt modelId="{A4F2158D-70EB-4CFA-A9DF-5854EC7D3D27}" type="pres">
      <dgm:prSet presAssocID="{262BF127-D82F-492E-8262-07827764BE13}" presName="node" presStyleLbl="node1" presStyleIdx="1" presStyleCnt="5" custScaleY="121167">
        <dgm:presLayoutVars>
          <dgm:bulletEnabled val="1"/>
        </dgm:presLayoutVars>
      </dgm:prSet>
      <dgm:spPr/>
      <dgm:t>
        <a:bodyPr/>
        <a:lstStyle/>
        <a:p>
          <a:endParaRPr lang="en-US"/>
        </a:p>
      </dgm:t>
    </dgm:pt>
    <dgm:pt modelId="{CE7B0288-4FE2-4443-993D-C904410C939B}" type="pres">
      <dgm:prSet presAssocID="{1394AB4A-DF69-4AB0-8E64-57E3A47DB56E}" presName="parTrans" presStyleLbl="bgSibTrans2D1" presStyleIdx="2" presStyleCnt="5"/>
      <dgm:spPr/>
      <dgm:t>
        <a:bodyPr/>
        <a:lstStyle/>
        <a:p>
          <a:endParaRPr lang="en-US"/>
        </a:p>
      </dgm:t>
    </dgm:pt>
    <dgm:pt modelId="{927F7D93-E5B8-4BAA-AC41-360237BF5155}" type="pres">
      <dgm:prSet presAssocID="{9087C1D8-7E6F-4761-8AE1-83C44DCB8F81}" presName="node" presStyleLbl="node1" presStyleIdx="2" presStyleCnt="5" custScaleY="149892">
        <dgm:presLayoutVars>
          <dgm:bulletEnabled val="1"/>
        </dgm:presLayoutVars>
      </dgm:prSet>
      <dgm:spPr/>
      <dgm:t>
        <a:bodyPr/>
        <a:lstStyle/>
        <a:p>
          <a:endParaRPr lang="en-US"/>
        </a:p>
      </dgm:t>
    </dgm:pt>
    <dgm:pt modelId="{0A3879C4-261A-40A2-AC2B-0252F8F9B8F1}" type="pres">
      <dgm:prSet presAssocID="{90CD6B02-E6D7-4246-B6FF-56DE8690685F}" presName="parTrans" presStyleLbl="bgSibTrans2D1" presStyleIdx="3" presStyleCnt="5"/>
      <dgm:spPr/>
      <dgm:t>
        <a:bodyPr/>
        <a:lstStyle/>
        <a:p>
          <a:endParaRPr lang="en-US"/>
        </a:p>
      </dgm:t>
    </dgm:pt>
    <dgm:pt modelId="{180CC8E2-9726-45B4-8F3A-805F15E74D02}" type="pres">
      <dgm:prSet presAssocID="{05A33E48-CD8F-4A43-8DA4-73DF60F41563}" presName="node" presStyleLbl="node1" presStyleIdx="3" presStyleCnt="5" custScaleY="131227">
        <dgm:presLayoutVars>
          <dgm:bulletEnabled val="1"/>
        </dgm:presLayoutVars>
      </dgm:prSet>
      <dgm:spPr/>
      <dgm:t>
        <a:bodyPr/>
        <a:lstStyle/>
        <a:p>
          <a:endParaRPr lang="en-US"/>
        </a:p>
      </dgm:t>
    </dgm:pt>
    <dgm:pt modelId="{0E714DF6-B4CF-46CE-B73F-72A7897635FE}" type="pres">
      <dgm:prSet presAssocID="{D7D2099C-A390-4F94-BA0E-E78F9ACBAF0C}" presName="parTrans" presStyleLbl="bgSibTrans2D1" presStyleIdx="4" presStyleCnt="5"/>
      <dgm:spPr/>
      <dgm:t>
        <a:bodyPr/>
        <a:lstStyle/>
        <a:p>
          <a:endParaRPr lang="en-US"/>
        </a:p>
      </dgm:t>
    </dgm:pt>
    <dgm:pt modelId="{8DBCEA52-D814-48E2-A5E5-C2ECE30E3D63}" type="pres">
      <dgm:prSet presAssocID="{3A596C1B-9F12-47C8-BAAA-46C506330A56}" presName="node" presStyleLbl="node1" presStyleIdx="4" presStyleCnt="5" custScaleX="120765" custScaleY="134731">
        <dgm:presLayoutVars>
          <dgm:bulletEnabled val="1"/>
        </dgm:presLayoutVars>
      </dgm:prSet>
      <dgm:spPr/>
      <dgm:t>
        <a:bodyPr/>
        <a:lstStyle/>
        <a:p>
          <a:endParaRPr lang="en-US"/>
        </a:p>
      </dgm:t>
    </dgm:pt>
  </dgm:ptLst>
  <dgm:cxnLst>
    <dgm:cxn modelId="{91ABCDDB-7355-4959-AE1F-3C970323744D}" srcId="{FA9BE46C-612D-4A09-9E65-6A2EF630B8D6}" destId="{262BF127-D82F-492E-8262-07827764BE13}" srcOrd="1" destOrd="0" parTransId="{FE52595D-5194-4DC3-857F-77C15B736D7F}" sibTransId="{C304C63A-AF74-45CC-902B-BD5ECB575248}"/>
    <dgm:cxn modelId="{686FCDC2-186C-4004-91E0-BB36C4062415}" type="presOf" srcId="{320C516E-C791-45FB-B043-B822CF577109}" destId="{52696BFC-A46C-4F8B-BCD7-3FE84F7F3832}" srcOrd="0" destOrd="0" presId="urn:microsoft.com/office/officeart/2005/8/layout/radial4"/>
    <dgm:cxn modelId="{D93F299A-2D12-4B99-8868-8984E03CA5A2}" srcId="{FA9BE46C-612D-4A09-9E65-6A2EF630B8D6}" destId="{3A596C1B-9F12-47C8-BAAA-46C506330A56}" srcOrd="4" destOrd="0" parTransId="{D7D2099C-A390-4F94-BA0E-E78F9ACBAF0C}" sibTransId="{FDBC86B7-EE53-4FD5-A8AC-45B1A27FB2BE}"/>
    <dgm:cxn modelId="{605E54F2-1BDA-4FA4-9235-324B8E15FF99}" srcId="{FA9BE46C-612D-4A09-9E65-6A2EF630B8D6}" destId="{9087C1D8-7E6F-4761-8AE1-83C44DCB8F81}" srcOrd="2" destOrd="0" parTransId="{1394AB4A-DF69-4AB0-8E64-57E3A47DB56E}" sibTransId="{F5C1568F-1118-4B26-A245-3BD80690D048}"/>
    <dgm:cxn modelId="{3E45788C-D25A-471A-8B62-13B5E495A772}" type="presOf" srcId="{1394AB4A-DF69-4AB0-8E64-57E3A47DB56E}" destId="{CE7B0288-4FE2-4443-993D-C904410C939B}" srcOrd="0" destOrd="0" presId="urn:microsoft.com/office/officeart/2005/8/layout/radial4"/>
    <dgm:cxn modelId="{A0A3DE2C-A2E6-4DE7-BC22-36C455C74FE4}" srcId="{FA9BE46C-612D-4A09-9E65-6A2EF630B8D6}" destId="{05A33E48-CD8F-4A43-8DA4-73DF60F41563}" srcOrd="3" destOrd="0" parTransId="{90CD6B02-E6D7-4246-B6FF-56DE8690685F}" sibTransId="{7056CBD4-ABE3-4C1C-B358-CA4E62095EF6}"/>
    <dgm:cxn modelId="{13EED160-E5A3-4A02-8B15-920A0872C203}" type="presOf" srcId="{FA9BE46C-612D-4A09-9E65-6A2EF630B8D6}" destId="{220676BE-C6F2-4F95-95F2-07D8B3D8B3E3}" srcOrd="0" destOrd="0" presId="urn:microsoft.com/office/officeart/2005/8/layout/radial4"/>
    <dgm:cxn modelId="{BB756538-BEBD-40E9-B67E-754CAB2FB5D7}" type="presOf" srcId="{262BF127-D82F-492E-8262-07827764BE13}" destId="{A4F2158D-70EB-4CFA-A9DF-5854EC7D3D27}" srcOrd="0" destOrd="0" presId="urn:microsoft.com/office/officeart/2005/8/layout/radial4"/>
    <dgm:cxn modelId="{6D19A781-E453-418F-876E-DCE5120719D5}" type="presOf" srcId="{9087C1D8-7E6F-4761-8AE1-83C44DCB8F81}" destId="{927F7D93-E5B8-4BAA-AC41-360237BF5155}" srcOrd="0" destOrd="0" presId="urn:microsoft.com/office/officeart/2005/8/layout/radial4"/>
    <dgm:cxn modelId="{4961FE8C-E5E8-400F-9889-5534BBDFE972}" type="presOf" srcId="{05A33E48-CD8F-4A43-8DA4-73DF60F41563}" destId="{180CC8E2-9726-45B4-8F3A-805F15E74D02}" srcOrd="0" destOrd="0" presId="urn:microsoft.com/office/officeart/2005/8/layout/radial4"/>
    <dgm:cxn modelId="{24932764-0623-4160-9F5B-85F46059DA26}" type="presOf" srcId="{3A596C1B-9F12-47C8-BAAA-46C506330A56}" destId="{8DBCEA52-D814-48E2-A5E5-C2ECE30E3D63}" srcOrd="0" destOrd="0" presId="urn:microsoft.com/office/officeart/2005/8/layout/radial4"/>
    <dgm:cxn modelId="{563F6EE3-0488-445F-9732-26DC28BB5C71}" srcId="{FA9BE46C-612D-4A09-9E65-6A2EF630B8D6}" destId="{F6164CBB-B06B-472B-A60F-C45329AF8A05}" srcOrd="0" destOrd="0" parTransId="{E815159F-975F-4674-8CC9-B235F2C7F772}" sibTransId="{850ADBDA-BFCA-4E25-8563-F6BCE6ED6796}"/>
    <dgm:cxn modelId="{AF9FC89E-4174-406C-A5C9-84E9A0418B84}" type="presOf" srcId="{FE52595D-5194-4DC3-857F-77C15B736D7F}" destId="{70FFB5F5-5586-4521-9FF2-F0D94E280C3E}" srcOrd="0" destOrd="0" presId="urn:microsoft.com/office/officeart/2005/8/layout/radial4"/>
    <dgm:cxn modelId="{8C9C50D1-3E2C-40F1-9EA2-2F6A0335D03B}" type="presOf" srcId="{90CD6B02-E6D7-4246-B6FF-56DE8690685F}" destId="{0A3879C4-261A-40A2-AC2B-0252F8F9B8F1}" srcOrd="0" destOrd="0" presId="urn:microsoft.com/office/officeart/2005/8/layout/radial4"/>
    <dgm:cxn modelId="{DD4B73BB-907D-47CB-9120-4D0C87E4B219}" srcId="{320C516E-C791-45FB-B043-B822CF577109}" destId="{FA9BE46C-612D-4A09-9E65-6A2EF630B8D6}" srcOrd="0" destOrd="0" parTransId="{271513C7-FB80-4C6E-8F85-A21BB7B2B7EA}" sibTransId="{960376C9-B707-4B9F-904D-8D5BCBA2E5A0}"/>
    <dgm:cxn modelId="{FFDBA1F3-9331-4495-A3EF-B213EFA88E48}" type="presOf" srcId="{F6164CBB-B06B-472B-A60F-C45329AF8A05}" destId="{A6C69727-86C0-46BC-A435-019EA7C52890}" srcOrd="0" destOrd="0" presId="urn:microsoft.com/office/officeart/2005/8/layout/radial4"/>
    <dgm:cxn modelId="{6BA9BC55-6D23-4C03-A60F-C1AEBF66E665}" type="presOf" srcId="{E815159F-975F-4674-8CC9-B235F2C7F772}" destId="{406AE11D-AE01-4229-AD3A-78E185C9B7AE}" srcOrd="0" destOrd="0" presId="urn:microsoft.com/office/officeart/2005/8/layout/radial4"/>
    <dgm:cxn modelId="{6E560F1A-C2D6-4D2D-A253-E4DBD4AA0327}" type="presOf" srcId="{D7D2099C-A390-4F94-BA0E-E78F9ACBAF0C}" destId="{0E714DF6-B4CF-46CE-B73F-72A7897635FE}" srcOrd="0" destOrd="0" presId="urn:microsoft.com/office/officeart/2005/8/layout/radial4"/>
    <dgm:cxn modelId="{6A85A7D9-07A6-4051-B742-02F4B7F238DF}" type="presParOf" srcId="{52696BFC-A46C-4F8B-BCD7-3FE84F7F3832}" destId="{220676BE-C6F2-4F95-95F2-07D8B3D8B3E3}" srcOrd="0" destOrd="0" presId="urn:microsoft.com/office/officeart/2005/8/layout/radial4"/>
    <dgm:cxn modelId="{00402666-2E53-4B2E-AF86-70645E01A7DA}" type="presParOf" srcId="{52696BFC-A46C-4F8B-BCD7-3FE84F7F3832}" destId="{406AE11D-AE01-4229-AD3A-78E185C9B7AE}" srcOrd="1" destOrd="0" presId="urn:microsoft.com/office/officeart/2005/8/layout/radial4"/>
    <dgm:cxn modelId="{AFC8E34A-7BED-420A-9604-C566B362928B}" type="presParOf" srcId="{52696BFC-A46C-4F8B-BCD7-3FE84F7F3832}" destId="{A6C69727-86C0-46BC-A435-019EA7C52890}" srcOrd="2" destOrd="0" presId="urn:microsoft.com/office/officeart/2005/8/layout/radial4"/>
    <dgm:cxn modelId="{5858700D-D25E-4B5A-85AC-C271943B50BC}" type="presParOf" srcId="{52696BFC-A46C-4F8B-BCD7-3FE84F7F3832}" destId="{70FFB5F5-5586-4521-9FF2-F0D94E280C3E}" srcOrd="3" destOrd="0" presId="urn:microsoft.com/office/officeart/2005/8/layout/radial4"/>
    <dgm:cxn modelId="{91C84BB5-FB3D-48F1-A635-F384764A7B7F}" type="presParOf" srcId="{52696BFC-A46C-4F8B-BCD7-3FE84F7F3832}" destId="{A4F2158D-70EB-4CFA-A9DF-5854EC7D3D27}" srcOrd="4" destOrd="0" presId="urn:microsoft.com/office/officeart/2005/8/layout/radial4"/>
    <dgm:cxn modelId="{5AC1251F-A477-47CF-8E68-EC3E99909551}" type="presParOf" srcId="{52696BFC-A46C-4F8B-BCD7-3FE84F7F3832}" destId="{CE7B0288-4FE2-4443-993D-C904410C939B}" srcOrd="5" destOrd="0" presId="urn:microsoft.com/office/officeart/2005/8/layout/radial4"/>
    <dgm:cxn modelId="{C3D7CBEE-789D-4C05-B670-D987F0D93AA4}" type="presParOf" srcId="{52696BFC-A46C-4F8B-BCD7-3FE84F7F3832}" destId="{927F7D93-E5B8-4BAA-AC41-360237BF5155}" srcOrd="6" destOrd="0" presId="urn:microsoft.com/office/officeart/2005/8/layout/radial4"/>
    <dgm:cxn modelId="{137932FD-9BDB-4E65-9401-CFA9350B680E}" type="presParOf" srcId="{52696BFC-A46C-4F8B-BCD7-3FE84F7F3832}" destId="{0A3879C4-261A-40A2-AC2B-0252F8F9B8F1}" srcOrd="7" destOrd="0" presId="urn:microsoft.com/office/officeart/2005/8/layout/radial4"/>
    <dgm:cxn modelId="{EA603838-1A09-4054-92C2-713C02E23DF3}" type="presParOf" srcId="{52696BFC-A46C-4F8B-BCD7-3FE84F7F3832}" destId="{180CC8E2-9726-45B4-8F3A-805F15E74D02}" srcOrd="8" destOrd="0" presId="urn:microsoft.com/office/officeart/2005/8/layout/radial4"/>
    <dgm:cxn modelId="{7FD0776E-8097-4236-9843-DDBF9D921901}" type="presParOf" srcId="{52696BFC-A46C-4F8B-BCD7-3FE84F7F3832}" destId="{0E714DF6-B4CF-46CE-B73F-72A7897635FE}" srcOrd="9" destOrd="0" presId="urn:microsoft.com/office/officeart/2005/8/layout/radial4"/>
    <dgm:cxn modelId="{930DFD42-AC23-46CB-89A7-1B59996E4CF5}" type="presParOf" srcId="{52696BFC-A46C-4F8B-BCD7-3FE84F7F3832}" destId="{8DBCEA52-D814-48E2-A5E5-C2ECE30E3D63}" srcOrd="10"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77851-2486-4693-9745-8F52CFFF763E}" type="datetimeFigureOut">
              <a:rPr lang="en-US" smtClean="0"/>
              <a:pPr/>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68577-3726-4B20-8EFC-04384BEF0D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168577-3726-4B20-8EFC-04384BEF0D2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168577-3726-4B20-8EFC-04384BEF0D2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ME" b="1" dirty="0" smtClean="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UTICAJ VJETROELEKTRANE KRNOVO NA ŽIVOTNU SREDINU</a:t>
            </a:r>
            <a:endParaRPr lang="sr-Latn-ME" b="1" dirty="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3071802" y="4267200"/>
            <a:ext cx="5857916" cy="2376510"/>
          </a:xfrm>
        </p:spPr>
        <p:txBody>
          <a:bodyPr>
            <a:normAutofit lnSpcReduction="10000"/>
          </a:bodyPr>
          <a:lstStyle/>
          <a:p>
            <a:r>
              <a:rPr lang="sr-Latn-ME" sz="2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Autor:</a:t>
            </a:r>
          </a:p>
          <a:p>
            <a:r>
              <a:rPr lang="sr-Latn-ME" sz="2400" dirty="0" smtClean="0">
                <a:latin typeface="Arial" pitchFamily="34" charset="0"/>
                <a:cs typeface="Arial" pitchFamily="34" charset="0"/>
              </a:rPr>
              <a:t>  </a:t>
            </a:r>
            <a:r>
              <a:rPr lang="sr-Latn-ME"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Jelena Bakrač </a:t>
            </a:r>
          </a:p>
          <a:p>
            <a:endParaRPr lang="sr-Latn-ME" dirty="0" smtClean="0">
              <a:latin typeface="Arial" pitchFamily="34" charset="0"/>
              <a:cs typeface="Arial" pitchFamily="34" charset="0"/>
            </a:endParaRPr>
          </a:p>
          <a:p>
            <a:pPr algn="l"/>
            <a:endParaRPr lang="sr-Latn-ME" dirty="0">
              <a:latin typeface="Arial" pitchFamily="34" charset="0"/>
              <a:cs typeface="Arial" pitchFamily="34" charset="0"/>
            </a:endParaRPr>
          </a:p>
          <a:p>
            <a:pPr algn="l"/>
            <a:r>
              <a:rPr lang="sr-Latn-ME" sz="2200" dirty="0" smtClean="0">
                <a:latin typeface="Arial" pitchFamily="34" charset="0"/>
                <a:cs typeface="Arial" pitchFamily="34" charset="0"/>
              </a:rPr>
              <a:t>        </a:t>
            </a:r>
            <a:r>
              <a:rPr lang="sr-Latn-ME" sz="2000" dirty="0" smtClean="0">
                <a:latin typeface="Arial" pitchFamily="34" charset="0"/>
                <a:cs typeface="Arial" pitchFamily="34" charset="0"/>
              </a:rPr>
              <a:t>Igalo, maj 2015. godine</a:t>
            </a:r>
          </a:p>
        </p:txBody>
      </p:sp>
      <p:pic>
        <p:nvPicPr>
          <p:cNvPr id="1027" name="Picture 3" descr="F:\vjetroelektrane u sijalici (1).png"/>
          <p:cNvPicPr>
            <a:picLocks noChangeAspect="1" noChangeArrowheads="1"/>
          </p:cNvPicPr>
          <p:nvPr/>
        </p:nvPicPr>
        <p:blipFill>
          <a:blip r:embed="rId4">
            <a:clrChange>
              <a:clrFrom>
                <a:srgbClr val="2D67D5"/>
              </a:clrFrom>
              <a:clrTo>
                <a:srgbClr val="2D67D5">
                  <a:alpha val="0"/>
                </a:srgbClr>
              </a:clrTo>
            </a:clrChange>
            <a:lum bright="7000" contrast="14000"/>
          </a:blip>
          <a:srcRect/>
          <a:stretch>
            <a:fillRect/>
          </a:stretch>
        </p:blipFill>
        <p:spPr bwMode="auto">
          <a:xfrm rot="20900370">
            <a:off x="-214346" y="4286256"/>
            <a:ext cx="3849686" cy="2833686"/>
          </a:xfrm>
          <a:prstGeom prst="rect">
            <a:avLst/>
          </a:prstGeom>
          <a:noFill/>
          <a:ln>
            <a:noFill/>
          </a:ln>
          <a:effectLst>
            <a:glow rad="139700">
              <a:schemeClr val="bg1">
                <a:alpha val="40000"/>
              </a:schemeClr>
            </a:glow>
            <a:outerShdw blurRad="190500" dist="228600" dir="2700000" algn="ctr">
              <a:srgbClr val="000000">
                <a:alpha val="30000"/>
              </a:srgbClr>
            </a:outerShdw>
          </a:effectLst>
          <a:scene3d>
            <a:camera prst="orthographicFront"/>
            <a:lightRig rig="threePt" dir="t"/>
          </a:scene3d>
        </p:spPr>
      </p:pic>
    </p:spTree>
    <p:extLst>
      <p:ext uri="{BB962C8B-B14F-4D97-AF65-F5344CB8AC3E}">
        <p14:creationId xmlns="" xmlns:p14="http://schemas.microsoft.com/office/powerpoint/2010/main" val="348145611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a:bodyPr>
          <a:lstStyle/>
          <a:p>
            <a:pPr algn="l"/>
            <a:r>
              <a:rPr lang="sr-Latn-ME" sz="4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AKCIDENTNE SITUACIJE</a:t>
            </a:r>
            <a:endParaRPr lang="en-US" sz="4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600200"/>
            <a:ext cx="8382000" cy="4800600"/>
          </a:xfrm>
        </p:spPr>
        <p:txBody>
          <a:bodyPr>
            <a:normAutofit/>
          </a:bodyPr>
          <a:lstStyle/>
          <a:p>
            <a:pPr algn="just">
              <a:buBlip>
                <a:blip r:embed="rId2"/>
              </a:buBlip>
            </a:pPr>
            <a:r>
              <a:rPr lang="en-US" sz="2800" dirty="0" err="1" smtClean="0">
                <a:latin typeface="Arial" pitchFamily="34" charset="0"/>
                <a:cs typeface="Arial" pitchFamily="34" charset="0"/>
              </a:rPr>
              <a:t>Najgori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mogući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vanredni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događaj</a:t>
            </a:r>
            <a:r>
              <a:rPr lang="en-US" sz="2800" dirty="0" smtClean="0">
                <a:latin typeface="Arial" pitchFamily="34" charset="0"/>
                <a:cs typeface="Arial" pitchFamily="34" charset="0"/>
              </a:rPr>
              <a:t> do </a:t>
            </a:r>
            <a:r>
              <a:rPr lang="en-US" sz="2800" dirty="0" err="1" smtClean="0">
                <a:latin typeface="Arial" pitchFamily="34" charset="0"/>
                <a:cs typeface="Arial" pitchFamily="34" charset="0"/>
              </a:rPr>
              <a:t>kojeg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može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doći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tokom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korišćenja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zahvata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podrazumijeva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havarije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vjetroagregata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požar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trafostanici</a:t>
            </a:r>
            <a:r>
              <a:rPr lang="en-US" sz="2800" dirty="0" smtClean="0">
                <a:latin typeface="Arial" pitchFamily="34" charset="0"/>
                <a:cs typeface="Arial" pitchFamily="34" charset="0"/>
              </a:rPr>
              <a:t>.</a:t>
            </a:r>
            <a:endParaRPr lang="sr-Latn-ME" sz="2800" dirty="0" smtClean="0">
              <a:latin typeface="Arial" pitchFamily="34" charset="0"/>
              <a:cs typeface="Arial" pitchFamily="34" charset="0"/>
            </a:endParaRPr>
          </a:p>
          <a:p>
            <a:pPr algn="just">
              <a:buBlip>
                <a:blip r:embed="rId2"/>
              </a:buBlip>
            </a:pPr>
            <a:r>
              <a:rPr lang="en-US" sz="2800" dirty="0" err="1" smtClean="0">
                <a:latin typeface="Arial" pitchFamily="34" charset="0"/>
                <a:cs typeface="Arial" pitchFamily="34" charset="0"/>
              </a:rPr>
              <a:t>Ako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vjetroagregat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radi</a:t>
            </a:r>
            <a:r>
              <a:rPr lang="en-US" sz="2800" dirty="0" smtClean="0">
                <a:latin typeface="Arial" pitchFamily="34" charset="0"/>
                <a:cs typeface="Arial" pitchFamily="34" charset="0"/>
              </a:rPr>
              <a:t> u </a:t>
            </a:r>
            <a:r>
              <a:rPr lang="en-US" sz="2800" dirty="0" err="1" smtClean="0">
                <a:latin typeface="Arial" pitchFamily="34" charset="0"/>
                <a:cs typeface="Arial" pitchFamily="34" charset="0"/>
              </a:rPr>
              <a:t>zaleđenim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uslovima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može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doći</a:t>
            </a:r>
            <a:r>
              <a:rPr lang="en-US" sz="2800" dirty="0" smtClean="0">
                <a:latin typeface="Arial" pitchFamily="34" charset="0"/>
                <a:cs typeface="Arial" pitchFamily="34" charset="0"/>
              </a:rPr>
              <a:t> do </a:t>
            </a:r>
            <a:r>
              <a:rPr lang="en-US" sz="2800" dirty="0" err="1" smtClean="0">
                <a:latin typeface="Arial" pitchFamily="34" charset="0"/>
                <a:cs typeface="Arial" pitchFamily="34" charset="0"/>
              </a:rPr>
              <a:t>dvije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vrste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rizičnih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situacija</a:t>
            </a:r>
            <a:r>
              <a:rPr lang="en-US" sz="2800" dirty="0" smtClean="0">
                <a:latin typeface="Arial" pitchFamily="34" charset="0"/>
                <a:cs typeface="Arial" pitchFamily="34" charset="0"/>
              </a:rPr>
              <a:t> u </a:t>
            </a:r>
            <a:r>
              <a:rPr lang="en-US" sz="2800" dirty="0" err="1" smtClean="0">
                <a:latin typeface="Arial" pitchFamily="34" charset="0"/>
                <a:cs typeface="Arial" pitchFamily="34" charset="0"/>
              </a:rPr>
              <a:t>slučaju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a:t>
            </a:r>
            <a:r>
              <a:rPr lang="en-US" sz="2800" dirty="0" smtClean="0">
                <a:latin typeface="Arial" pitchFamily="34" charset="0"/>
                <a:cs typeface="Arial" pitchFamily="34" charset="0"/>
              </a:rPr>
              <a:t> se </a:t>
            </a:r>
            <a:r>
              <a:rPr lang="en-US" sz="2800" dirty="0" err="1" smtClean="0">
                <a:latin typeface="Arial" pitchFamily="34" charset="0"/>
                <a:cs typeface="Arial" pitchFamily="34" charset="0"/>
              </a:rPr>
              <a:t>za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lopatice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rotora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uhvati</a:t>
            </a:r>
            <a:r>
              <a:rPr lang="en-US" sz="2800" dirty="0" smtClean="0">
                <a:latin typeface="Arial" pitchFamily="34" charset="0"/>
                <a:cs typeface="Arial" pitchFamily="34" charset="0"/>
              </a:rPr>
              <a:t> led: </a:t>
            </a:r>
          </a:p>
          <a:p>
            <a:pPr lvl="2" algn="just">
              <a:buNone/>
            </a:pPr>
            <a:endParaRPr lang="sr-Latn-ME" sz="1100" dirty="0" smtClean="0">
              <a:latin typeface="Arial" pitchFamily="34" charset="0"/>
              <a:cs typeface="Arial" pitchFamily="34" charset="0"/>
            </a:endParaRPr>
          </a:p>
          <a:p>
            <a:pPr lvl="2" algn="just">
              <a:buFont typeface="Wingdings" pitchFamily="2" charset="2"/>
              <a:buChar char="ü"/>
            </a:pPr>
            <a:r>
              <a:rPr lang="en-US" dirty="0" err="1" smtClean="0">
                <a:latin typeface="Arial" pitchFamily="34" charset="0"/>
                <a:cs typeface="Arial" pitchFamily="34" charset="0"/>
              </a:rPr>
              <a:t>da</a:t>
            </a:r>
            <a:r>
              <a:rPr lang="en-US" dirty="0" smtClean="0">
                <a:latin typeface="Arial" pitchFamily="34" charset="0"/>
                <a:cs typeface="Arial" pitchFamily="34" charset="0"/>
              </a:rPr>
              <a:t> </a:t>
            </a:r>
            <a:r>
              <a:rPr lang="en-US" dirty="0" err="1" smtClean="0">
                <a:latin typeface="Arial" pitchFamily="34" charset="0"/>
                <a:cs typeface="Arial" pitchFamily="34" charset="0"/>
              </a:rPr>
              <a:t>komadići</a:t>
            </a:r>
            <a:r>
              <a:rPr lang="en-US" dirty="0" smtClean="0">
                <a:latin typeface="Arial" pitchFamily="34" charset="0"/>
                <a:cs typeface="Arial" pitchFamily="34" charset="0"/>
              </a:rPr>
              <a:t> </a:t>
            </a:r>
            <a:r>
              <a:rPr lang="en-US" dirty="0" err="1" smtClean="0">
                <a:latin typeface="Arial" pitchFamily="34" charset="0"/>
                <a:cs typeface="Arial" pitchFamily="34" charset="0"/>
              </a:rPr>
              <a:t>leda</a:t>
            </a:r>
            <a:r>
              <a:rPr lang="en-US" dirty="0" smtClean="0">
                <a:latin typeface="Arial" pitchFamily="34" charset="0"/>
                <a:cs typeface="Arial" pitchFamily="34" charset="0"/>
              </a:rPr>
              <a:t> </a:t>
            </a:r>
            <a:r>
              <a:rPr lang="en-US" dirty="0" err="1" smtClean="0">
                <a:latin typeface="Arial" pitchFamily="34" charset="0"/>
                <a:cs typeface="Arial" pitchFamily="34" charset="0"/>
              </a:rPr>
              <a:t>budu</a:t>
            </a:r>
            <a:r>
              <a:rPr lang="en-US" dirty="0" smtClean="0">
                <a:latin typeface="Arial" pitchFamily="34" charset="0"/>
                <a:cs typeface="Arial" pitchFamily="34" charset="0"/>
              </a:rPr>
              <a:t> </a:t>
            </a:r>
            <a:r>
              <a:rPr lang="en-US" dirty="0" err="1" smtClean="0">
                <a:latin typeface="Arial" pitchFamily="34" charset="0"/>
                <a:cs typeface="Arial" pitchFamily="34" charset="0"/>
              </a:rPr>
              <a:t>zbačeni</a:t>
            </a:r>
            <a:r>
              <a:rPr lang="en-US" dirty="0" smtClean="0">
                <a:latin typeface="Arial" pitchFamily="34" charset="0"/>
                <a:cs typeface="Arial" pitchFamily="34" charset="0"/>
              </a:rPr>
              <a:t> </a:t>
            </a:r>
            <a:r>
              <a:rPr lang="en-US" dirty="0" err="1" smtClean="0">
                <a:latin typeface="Arial" pitchFamily="34" charset="0"/>
                <a:cs typeface="Arial" pitchFamily="34" charset="0"/>
              </a:rPr>
              <a:t>sa</a:t>
            </a:r>
            <a:r>
              <a:rPr lang="en-US" dirty="0" smtClean="0">
                <a:latin typeface="Arial" pitchFamily="34" charset="0"/>
                <a:cs typeface="Arial" pitchFamily="34" charset="0"/>
              </a:rPr>
              <a:t> </a:t>
            </a:r>
            <a:r>
              <a:rPr lang="en-US" dirty="0" err="1" smtClean="0">
                <a:latin typeface="Arial" pitchFamily="34" charset="0"/>
                <a:cs typeface="Arial" pitchFamily="34" charset="0"/>
              </a:rPr>
              <a:t>agregata</a:t>
            </a:r>
            <a:r>
              <a:rPr lang="en-US" dirty="0" smtClean="0">
                <a:latin typeface="Arial" pitchFamily="34" charset="0"/>
                <a:cs typeface="Arial" pitchFamily="34" charset="0"/>
              </a:rPr>
              <a:t> u </a:t>
            </a:r>
            <a:r>
              <a:rPr lang="en-US" dirty="0" err="1" smtClean="0">
                <a:latin typeface="Arial" pitchFamily="34" charset="0"/>
                <a:cs typeface="Arial" pitchFamily="34" charset="0"/>
              </a:rPr>
              <a:t>radu</a:t>
            </a:r>
            <a:r>
              <a:rPr lang="en-US" dirty="0" smtClean="0">
                <a:latin typeface="Arial" pitchFamily="34" charset="0"/>
                <a:cs typeface="Arial" pitchFamily="34" charset="0"/>
              </a:rPr>
              <a:t> </a:t>
            </a:r>
            <a:r>
              <a:rPr lang="en-US" dirty="0" err="1" smtClean="0">
                <a:latin typeface="Arial" pitchFamily="34" charset="0"/>
                <a:cs typeface="Arial" pitchFamily="34" charset="0"/>
              </a:rPr>
              <a:t>zbog</a:t>
            </a:r>
            <a:r>
              <a:rPr lang="en-US" dirty="0" smtClean="0">
                <a:latin typeface="Arial" pitchFamily="34" charset="0"/>
                <a:cs typeface="Arial" pitchFamily="34" charset="0"/>
              </a:rPr>
              <a:t> </a:t>
            </a:r>
            <a:r>
              <a:rPr lang="en-US" dirty="0" err="1" smtClean="0">
                <a:latin typeface="Arial" pitchFamily="34" charset="0"/>
                <a:cs typeface="Arial" pitchFamily="34" charset="0"/>
              </a:rPr>
              <a:t>aerodinamičkih</a:t>
            </a:r>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 </a:t>
            </a:r>
            <a:r>
              <a:rPr lang="en-US" dirty="0" err="1" smtClean="0">
                <a:latin typeface="Arial" pitchFamily="34" charset="0"/>
                <a:cs typeface="Arial" pitchFamily="34" charset="0"/>
              </a:rPr>
              <a:t>centrifugalnih</a:t>
            </a:r>
            <a:r>
              <a:rPr lang="en-US" dirty="0" smtClean="0">
                <a:latin typeface="Arial" pitchFamily="34" charset="0"/>
                <a:cs typeface="Arial" pitchFamily="34" charset="0"/>
              </a:rPr>
              <a:t> </a:t>
            </a:r>
            <a:r>
              <a:rPr lang="en-US" dirty="0" err="1" smtClean="0">
                <a:latin typeface="Arial" pitchFamily="34" charset="0"/>
                <a:cs typeface="Arial" pitchFamily="34" charset="0"/>
              </a:rPr>
              <a:t>sila</a:t>
            </a:r>
            <a:r>
              <a:rPr lang="en-US" dirty="0" smtClean="0">
                <a:latin typeface="Arial" pitchFamily="34" charset="0"/>
                <a:cs typeface="Arial" pitchFamily="34" charset="0"/>
              </a:rPr>
              <a:t>;</a:t>
            </a:r>
          </a:p>
          <a:p>
            <a:pPr lvl="2" algn="just">
              <a:buFont typeface="Wingdings" pitchFamily="2" charset="2"/>
              <a:buChar char="ü"/>
            </a:pPr>
            <a:r>
              <a:rPr lang="en-US" dirty="0" err="1" smtClean="0">
                <a:latin typeface="Arial" pitchFamily="34" charset="0"/>
                <a:cs typeface="Arial" pitchFamily="34" charset="0"/>
              </a:rPr>
              <a:t>ili</a:t>
            </a:r>
            <a:r>
              <a:rPr lang="en-US" dirty="0" smtClean="0">
                <a:latin typeface="Arial" pitchFamily="34" charset="0"/>
                <a:cs typeface="Arial" pitchFamily="34" charset="0"/>
              </a:rPr>
              <a:t> </a:t>
            </a:r>
            <a:r>
              <a:rPr lang="en-US" dirty="0" err="1" smtClean="0">
                <a:latin typeface="Arial" pitchFamily="34" charset="0"/>
                <a:cs typeface="Arial" pitchFamily="34" charset="0"/>
              </a:rPr>
              <a:t>da</a:t>
            </a:r>
            <a:r>
              <a:rPr lang="en-US" dirty="0" smtClean="0">
                <a:latin typeface="Arial" pitchFamily="34" charset="0"/>
                <a:cs typeface="Arial" pitchFamily="34" charset="0"/>
              </a:rPr>
              <a:t> </a:t>
            </a:r>
            <a:r>
              <a:rPr lang="en-US" dirty="0" err="1" smtClean="0">
                <a:latin typeface="Arial" pitchFamily="34" charset="0"/>
                <a:cs typeface="Arial" pitchFamily="34" charset="0"/>
              </a:rPr>
              <a:t>padnu</a:t>
            </a:r>
            <a:r>
              <a:rPr lang="en-US" dirty="0" smtClean="0">
                <a:latin typeface="Arial" pitchFamily="34" charset="0"/>
                <a:cs typeface="Arial" pitchFamily="34" charset="0"/>
              </a:rPr>
              <a:t> </a:t>
            </a:r>
            <a:r>
              <a:rPr lang="en-US" dirty="0" err="1" smtClean="0">
                <a:latin typeface="Arial" pitchFamily="34" charset="0"/>
                <a:cs typeface="Arial" pitchFamily="34" charset="0"/>
              </a:rPr>
              <a:t>sa</a:t>
            </a:r>
            <a:r>
              <a:rPr lang="en-US" dirty="0" smtClean="0">
                <a:latin typeface="Arial" pitchFamily="34" charset="0"/>
                <a:cs typeface="Arial" pitchFamily="34" charset="0"/>
              </a:rPr>
              <a:t> </a:t>
            </a:r>
            <a:r>
              <a:rPr lang="en-US" dirty="0" err="1" smtClean="0">
                <a:latin typeface="Arial" pitchFamily="34" charset="0"/>
                <a:cs typeface="Arial" pitchFamily="34" charset="0"/>
              </a:rPr>
              <a:t>agregata</a:t>
            </a:r>
            <a:r>
              <a:rPr lang="en-US" dirty="0" smtClean="0">
                <a:latin typeface="Arial" pitchFamily="34" charset="0"/>
                <a:cs typeface="Arial" pitchFamily="34" charset="0"/>
              </a:rPr>
              <a:t> </a:t>
            </a:r>
            <a:r>
              <a:rPr lang="en-US" dirty="0" err="1" smtClean="0">
                <a:latin typeface="Arial" pitchFamily="34" charset="0"/>
                <a:cs typeface="Arial" pitchFamily="34" charset="0"/>
              </a:rPr>
              <a:t>kada</a:t>
            </a:r>
            <a:r>
              <a:rPr lang="en-US" dirty="0" smtClean="0">
                <a:latin typeface="Arial" pitchFamily="34" charset="0"/>
                <a:cs typeface="Arial" pitchFamily="34" charset="0"/>
              </a:rPr>
              <a:t> je </a:t>
            </a:r>
            <a:r>
              <a:rPr lang="en-US" dirty="0" err="1" smtClean="0">
                <a:latin typeface="Arial" pitchFamily="34" charset="0"/>
                <a:cs typeface="Arial" pitchFamily="34" charset="0"/>
              </a:rPr>
              <a:t>isključen</a:t>
            </a:r>
            <a:r>
              <a:rPr lang="en-US" dirty="0" smtClean="0">
                <a:latin typeface="Arial" pitchFamily="34" charset="0"/>
                <a:cs typeface="Arial" pitchFamily="34" charset="0"/>
              </a:rPr>
              <a:t> </a:t>
            </a:r>
            <a:r>
              <a:rPr lang="en-US" dirty="0" err="1" smtClean="0">
                <a:latin typeface="Arial" pitchFamily="34" charset="0"/>
                <a:cs typeface="Arial" pitchFamily="34" charset="0"/>
              </a:rPr>
              <a:t>odnosno</a:t>
            </a:r>
            <a:r>
              <a:rPr lang="en-US" dirty="0" smtClean="0">
                <a:latin typeface="Arial" pitchFamily="34" charset="0"/>
                <a:cs typeface="Arial" pitchFamily="34" charset="0"/>
              </a:rPr>
              <a:t> u </a:t>
            </a:r>
            <a:r>
              <a:rPr lang="en-US" dirty="0" err="1" smtClean="0">
                <a:latin typeface="Arial" pitchFamily="34" charset="0"/>
                <a:cs typeface="Arial" pitchFamily="34" charset="0"/>
              </a:rPr>
              <a:t>praznom</a:t>
            </a:r>
            <a:r>
              <a:rPr lang="en-US" dirty="0" smtClean="0">
                <a:latin typeface="Arial" pitchFamily="34" charset="0"/>
                <a:cs typeface="Arial" pitchFamily="34" charset="0"/>
              </a:rPr>
              <a:t> </a:t>
            </a:r>
            <a:r>
              <a:rPr lang="en-US" dirty="0" err="1" smtClean="0">
                <a:latin typeface="Arial" pitchFamily="34" charset="0"/>
                <a:cs typeface="Arial" pitchFamily="34" charset="0"/>
              </a:rPr>
              <a:t>hodu</a:t>
            </a:r>
            <a:r>
              <a:rPr lang="en-US" dirty="0" smtClean="0">
                <a:latin typeface="Arial" pitchFamily="34" charset="0"/>
                <a:cs typeface="Arial" pitchFamily="34" charset="0"/>
              </a:rPr>
              <a:t> </a:t>
            </a:r>
            <a:r>
              <a:rPr lang="en-US" dirty="0" err="1" smtClean="0">
                <a:latin typeface="Arial" pitchFamily="34" charset="0"/>
                <a:cs typeface="Arial" pitchFamily="34" charset="0"/>
              </a:rPr>
              <a:t>tj</a:t>
            </a:r>
            <a:r>
              <a:rPr lang="en-US" dirty="0" smtClean="0">
                <a:latin typeface="Arial" pitchFamily="34" charset="0"/>
                <a:cs typeface="Arial" pitchFamily="34" charset="0"/>
              </a:rPr>
              <a:t>. </a:t>
            </a:r>
            <a:r>
              <a:rPr lang="en-US" dirty="0" err="1" smtClean="0">
                <a:latin typeface="Arial" pitchFamily="34" charset="0"/>
                <a:cs typeface="Arial" pitchFamily="34" charset="0"/>
              </a:rPr>
              <a:t>kad</a:t>
            </a:r>
            <a:r>
              <a:rPr lang="en-US" dirty="0" smtClean="0">
                <a:latin typeface="Arial" pitchFamily="34" charset="0"/>
                <a:cs typeface="Arial" pitchFamily="34" charset="0"/>
              </a:rPr>
              <a:t> ne </a:t>
            </a:r>
            <a:r>
              <a:rPr lang="en-US" dirty="0" err="1" smtClean="0">
                <a:latin typeface="Arial" pitchFamily="34" charset="0"/>
                <a:cs typeface="Arial" pitchFamily="34" charset="0"/>
              </a:rPr>
              <a:t>proizvodi</a:t>
            </a:r>
            <a:r>
              <a:rPr lang="en-US" dirty="0" smtClean="0">
                <a:latin typeface="Arial" pitchFamily="34" charset="0"/>
                <a:cs typeface="Arial" pitchFamily="34" charset="0"/>
              </a:rPr>
              <a:t> </a:t>
            </a:r>
            <a:r>
              <a:rPr lang="en-US" dirty="0" err="1" smtClean="0">
                <a:latin typeface="Arial" pitchFamily="34" charset="0"/>
                <a:cs typeface="Arial" pitchFamily="34" charset="0"/>
              </a:rPr>
              <a:t>energiju</a:t>
            </a:r>
            <a:r>
              <a:rPr lang="en-US" dirty="0" smtClean="0">
                <a:latin typeface="Arial" pitchFamily="34" charset="0"/>
                <a:cs typeface="Arial" pitchFamily="34" charset="0"/>
              </a:rPr>
              <a:t>. </a:t>
            </a:r>
          </a:p>
          <a:p>
            <a:pPr algn="just">
              <a:buBlip>
                <a:blip r:embed="rId2"/>
              </a:buBlip>
            </a:pPr>
            <a:endParaRPr lang="en-US" sz="2800" dirty="0">
              <a:latin typeface="Arial" pitchFamily="34" charset="0"/>
              <a:cs typeface="Arial" pitchFamily="34" charset="0"/>
            </a:endParaRPr>
          </a:p>
        </p:txBody>
      </p:sp>
      <p:pic>
        <p:nvPicPr>
          <p:cNvPr id="4" name="Picture 12" descr="3-bladed cartoon"/>
          <p:cNvPicPr>
            <a:picLocks noChangeAspect="1" noChangeArrowheads="1" noCrop="1"/>
          </p:cNvPicPr>
          <p:nvPr/>
        </p:nvPicPr>
        <p:blipFill>
          <a:blip r:embed="rId3"/>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pPr lvl="0"/>
            <a:r>
              <a:rPr lang="sr-Latn-ME" sz="2700" b="1" dirty="0" smtClean="0">
                <a:latin typeface="Footlight MT Light" pitchFamily="18" charset="0"/>
              </a:rPr>
              <a:t/>
            </a:r>
            <a:br>
              <a:rPr lang="sr-Latn-ME" sz="2700" b="1" dirty="0" smtClean="0">
                <a:latin typeface="Footlight MT Light" pitchFamily="18" charset="0"/>
              </a:rPr>
            </a:br>
            <a:r>
              <a:rPr lang="sr-Latn-ME" sz="2700" b="1" dirty="0" smtClean="0">
                <a:latin typeface="Footlight MT Light" pitchFamily="18" charset="0"/>
              </a:rPr>
              <a:t/>
            </a:r>
            <a:br>
              <a:rPr lang="sr-Latn-ME" sz="2700" b="1" dirty="0" smtClean="0">
                <a:latin typeface="Footlight MT Light" pitchFamily="18" charset="0"/>
              </a:rPr>
            </a:br>
            <a:r>
              <a:rPr lang="en-US"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MJER</a:t>
            </a:r>
            <a:r>
              <a:rPr lang="sr-Latn-ME"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E</a:t>
            </a:r>
            <a:r>
              <a:rPr lang="en-US"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 PREDVIĐEN</a:t>
            </a:r>
            <a:r>
              <a:rPr lang="sr-Latn-ME"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E</a:t>
            </a:r>
            <a:r>
              <a:rPr lang="en-US"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 U CILJU</a:t>
            </a:r>
            <a:r>
              <a:rPr lang="sr-Latn-ME"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 </a:t>
            </a:r>
            <a:r>
              <a:rPr lang="en-US"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SPRJEČAVANJA, SMANJENJA ILI</a:t>
            </a:r>
            <a:r>
              <a:rPr lang="sr-Latn-ME"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 </a:t>
            </a:r>
            <a:r>
              <a:rPr lang="en-US" sz="3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OTKLANJANJA ZNAČAJNOG ŠTETNOG UTICAJA NA ŽIVOTNU SREDINU</a:t>
            </a:r>
            <a:r>
              <a:rPr lang="en-US" b="1" dirty="0" smtClean="0"/>
              <a:t/>
            </a:r>
            <a:br>
              <a:rPr lang="en-US" b="1" dirty="0" smtClean="0"/>
            </a:b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Bookman Old Style" pitchFamily="18" charset="0"/>
            </a:endParaRPr>
          </a:p>
        </p:txBody>
      </p:sp>
      <p:sp>
        <p:nvSpPr>
          <p:cNvPr id="3" name="Content Placeholder 2"/>
          <p:cNvSpPr>
            <a:spLocks noGrp="1"/>
          </p:cNvSpPr>
          <p:nvPr>
            <p:ph idx="1"/>
          </p:nvPr>
        </p:nvSpPr>
        <p:spPr>
          <a:xfrm>
            <a:off x="457200" y="1752600"/>
            <a:ext cx="8382000" cy="4800600"/>
          </a:xfrm>
        </p:spPr>
        <p:txBody>
          <a:bodyPr>
            <a:normAutofit/>
          </a:bodyPr>
          <a:lstStyle/>
          <a:p>
            <a:pPr marL="342900" lvl="1" indent="-342900" algn="just">
              <a:buBlip>
                <a:blip r:embed="rId2"/>
              </a:buBlip>
            </a:pPr>
            <a:endParaRPr lang="sr-Latn-ME" b="1" dirty="0" smtClean="0">
              <a:latin typeface="Arial" pitchFamily="34" charset="0"/>
              <a:cs typeface="Arial" pitchFamily="34" charset="0"/>
            </a:endParaRPr>
          </a:p>
          <a:p>
            <a:pPr marL="342900" lvl="1" indent="-342900" algn="just">
              <a:buBlip>
                <a:blip r:embed="rId3"/>
              </a:buBlip>
            </a:pPr>
            <a:r>
              <a:rPr lang="en-US" b="1" dirty="0" err="1" smtClean="0">
                <a:latin typeface="Arial" pitchFamily="34" charset="0"/>
                <a:cs typeface="Arial" pitchFamily="34" charset="0"/>
              </a:rPr>
              <a:t>Mjere</a:t>
            </a:r>
            <a:r>
              <a:rPr lang="en-US" b="1" dirty="0" smtClean="0">
                <a:latin typeface="Arial" pitchFamily="34" charset="0"/>
                <a:cs typeface="Arial" pitchFamily="34" charset="0"/>
              </a:rPr>
              <a:t> u </a:t>
            </a:r>
            <a:r>
              <a:rPr lang="en-US" b="1" dirty="0" err="1" smtClean="0">
                <a:latin typeface="Arial" pitchFamily="34" charset="0"/>
                <a:cs typeface="Arial" pitchFamily="34" charset="0"/>
              </a:rPr>
              <a:t>toku</a:t>
            </a:r>
            <a:r>
              <a:rPr lang="en-US" b="1" dirty="0" smtClean="0">
                <a:latin typeface="Arial" pitchFamily="34" charset="0"/>
                <a:cs typeface="Arial" pitchFamily="34" charset="0"/>
              </a:rPr>
              <a:t> </a:t>
            </a:r>
            <a:r>
              <a:rPr lang="en-US" b="1" dirty="0" err="1" smtClean="0">
                <a:latin typeface="Arial" pitchFamily="34" charset="0"/>
                <a:cs typeface="Arial" pitchFamily="34" charset="0"/>
              </a:rPr>
              <a:t>izgradnje</a:t>
            </a:r>
            <a:r>
              <a:rPr lang="en-US" b="1" dirty="0" smtClean="0">
                <a:latin typeface="Arial" pitchFamily="34" charset="0"/>
                <a:cs typeface="Arial" pitchFamily="34" charset="0"/>
              </a:rPr>
              <a:t> </a:t>
            </a:r>
            <a:r>
              <a:rPr lang="en-US" b="1" dirty="0" err="1" smtClean="0">
                <a:latin typeface="Arial" pitchFamily="34" charset="0"/>
                <a:cs typeface="Arial" pitchFamily="34" charset="0"/>
              </a:rPr>
              <a:t>vjetroelektrane</a:t>
            </a:r>
            <a:endParaRPr lang="sr-Latn-ME" b="1" dirty="0" smtClean="0">
              <a:latin typeface="Arial" pitchFamily="34" charset="0"/>
              <a:cs typeface="Arial" pitchFamily="34" charset="0"/>
            </a:endParaRPr>
          </a:p>
          <a:p>
            <a:pPr marL="742950" lvl="2" indent="-342900" algn="just">
              <a:lnSpc>
                <a:spcPct val="150000"/>
              </a:lnSpc>
            </a:pPr>
            <a:r>
              <a:rPr lang="en-US" i="1" dirty="0" err="1" smtClean="0">
                <a:latin typeface="Arial" pitchFamily="34" charset="0"/>
                <a:cs typeface="Arial" pitchFamily="34" charset="0"/>
              </a:rPr>
              <a:t>Mjere</a:t>
            </a:r>
            <a:r>
              <a:rPr lang="en-US" i="1" dirty="0" smtClean="0">
                <a:latin typeface="Arial" pitchFamily="34" charset="0"/>
                <a:cs typeface="Arial" pitchFamily="34" charset="0"/>
              </a:rPr>
              <a:t> </a:t>
            </a:r>
            <a:r>
              <a:rPr lang="en-US" i="1" dirty="0" err="1" smtClean="0">
                <a:latin typeface="Arial" pitchFamily="34" charset="0"/>
                <a:cs typeface="Arial" pitchFamily="34" charset="0"/>
              </a:rPr>
              <a:t>zaštite</a:t>
            </a:r>
            <a:r>
              <a:rPr lang="en-US" i="1" dirty="0" smtClean="0">
                <a:latin typeface="Arial" pitchFamily="34" charset="0"/>
                <a:cs typeface="Arial" pitchFamily="34" charset="0"/>
              </a:rPr>
              <a:t> </a:t>
            </a:r>
            <a:r>
              <a:rPr lang="en-US" i="1" dirty="0" err="1" smtClean="0">
                <a:latin typeface="Arial" pitchFamily="34" charset="0"/>
                <a:cs typeface="Arial" pitchFamily="34" charset="0"/>
              </a:rPr>
              <a:t>vazduha</a:t>
            </a:r>
            <a:endParaRPr lang="en-US" dirty="0" smtClean="0">
              <a:latin typeface="Arial" pitchFamily="34" charset="0"/>
              <a:cs typeface="Arial" pitchFamily="34" charset="0"/>
            </a:endParaRPr>
          </a:p>
          <a:p>
            <a:pPr marL="742950" lvl="2" indent="-342900" algn="just">
              <a:lnSpc>
                <a:spcPct val="150000"/>
              </a:lnSpc>
            </a:pPr>
            <a:r>
              <a:rPr lang="en-US" i="1" dirty="0" err="1" smtClean="0">
                <a:latin typeface="Arial" pitchFamily="34" charset="0"/>
                <a:cs typeface="Arial" pitchFamily="34" charset="0"/>
              </a:rPr>
              <a:t>Mjere</a:t>
            </a:r>
            <a:r>
              <a:rPr lang="en-US" i="1" dirty="0" smtClean="0">
                <a:latin typeface="Arial" pitchFamily="34" charset="0"/>
                <a:cs typeface="Arial" pitchFamily="34" charset="0"/>
              </a:rPr>
              <a:t> </a:t>
            </a:r>
            <a:r>
              <a:rPr lang="en-US" i="1" dirty="0" err="1" smtClean="0">
                <a:latin typeface="Arial" pitchFamily="34" charset="0"/>
                <a:cs typeface="Arial" pitchFamily="34" charset="0"/>
              </a:rPr>
              <a:t>zaštite</a:t>
            </a:r>
            <a:r>
              <a:rPr lang="en-US" i="1" dirty="0" smtClean="0">
                <a:latin typeface="Arial" pitchFamily="34" charset="0"/>
                <a:cs typeface="Arial" pitchFamily="34" charset="0"/>
              </a:rPr>
              <a:t> </a:t>
            </a:r>
            <a:r>
              <a:rPr lang="en-US" i="1" dirty="0" err="1" smtClean="0">
                <a:latin typeface="Arial" pitchFamily="34" charset="0"/>
                <a:cs typeface="Arial" pitchFamily="34" charset="0"/>
              </a:rPr>
              <a:t>zemljišta</a:t>
            </a:r>
            <a:endParaRPr lang="en-US" dirty="0" smtClean="0">
              <a:latin typeface="Arial" pitchFamily="34" charset="0"/>
              <a:cs typeface="Arial" pitchFamily="34" charset="0"/>
            </a:endParaRPr>
          </a:p>
          <a:p>
            <a:pPr marL="742950" lvl="2" indent="-342900" algn="just">
              <a:lnSpc>
                <a:spcPct val="150000"/>
              </a:lnSpc>
            </a:pPr>
            <a:r>
              <a:rPr lang="en-US" i="1" dirty="0" err="1" smtClean="0">
                <a:latin typeface="Arial" pitchFamily="34" charset="0"/>
                <a:cs typeface="Arial" pitchFamily="34" charset="0"/>
              </a:rPr>
              <a:t>Mjere</a:t>
            </a:r>
            <a:r>
              <a:rPr lang="en-US" i="1" dirty="0" smtClean="0">
                <a:latin typeface="Arial" pitchFamily="34" charset="0"/>
                <a:cs typeface="Arial" pitchFamily="34" charset="0"/>
              </a:rPr>
              <a:t> </a:t>
            </a:r>
            <a:r>
              <a:rPr lang="en-US" i="1" dirty="0" err="1" smtClean="0">
                <a:latin typeface="Arial" pitchFamily="34" charset="0"/>
                <a:cs typeface="Arial" pitchFamily="34" charset="0"/>
              </a:rPr>
              <a:t>zaštite</a:t>
            </a:r>
            <a:r>
              <a:rPr lang="en-US" i="1" dirty="0" smtClean="0">
                <a:latin typeface="Arial" pitchFamily="34" charset="0"/>
                <a:cs typeface="Arial" pitchFamily="34" charset="0"/>
              </a:rPr>
              <a:t> </a:t>
            </a:r>
            <a:r>
              <a:rPr lang="en-US" i="1" dirty="0" err="1" smtClean="0">
                <a:latin typeface="Arial" pitchFamily="34" charset="0"/>
                <a:cs typeface="Arial" pitchFamily="34" charset="0"/>
              </a:rPr>
              <a:t>površinskih</a:t>
            </a:r>
            <a:r>
              <a:rPr lang="en-US" i="1" dirty="0" smtClean="0">
                <a:latin typeface="Arial" pitchFamily="34" charset="0"/>
                <a:cs typeface="Arial" pitchFamily="34" charset="0"/>
              </a:rPr>
              <a:t> </a:t>
            </a:r>
            <a:r>
              <a:rPr lang="en-US" i="1" dirty="0" err="1" smtClean="0">
                <a:latin typeface="Arial" pitchFamily="34" charset="0"/>
                <a:cs typeface="Arial" pitchFamily="34" charset="0"/>
              </a:rPr>
              <a:t>i</a:t>
            </a:r>
            <a:r>
              <a:rPr lang="en-US" i="1" dirty="0" smtClean="0">
                <a:latin typeface="Arial" pitchFamily="34" charset="0"/>
                <a:cs typeface="Arial" pitchFamily="34" charset="0"/>
              </a:rPr>
              <a:t> </a:t>
            </a:r>
            <a:r>
              <a:rPr lang="en-US" i="1" dirty="0" err="1" smtClean="0">
                <a:latin typeface="Arial" pitchFamily="34" charset="0"/>
                <a:cs typeface="Arial" pitchFamily="34" charset="0"/>
              </a:rPr>
              <a:t>podzemnih</a:t>
            </a:r>
            <a:r>
              <a:rPr lang="en-US" i="1" dirty="0" smtClean="0">
                <a:latin typeface="Arial" pitchFamily="34" charset="0"/>
                <a:cs typeface="Arial" pitchFamily="34" charset="0"/>
              </a:rPr>
              <a:t> </a:t>
            </a:r>
            <a:r>
              <a:rPr lang="en-US" i="1" dirty="0" err="1" smtClean="0">
                <a:latin typeface="Arial" pitchFamily="34" charset="0"/>
                <a:cs typeface="Arial" pitchFamily="34" charset="0"/>
              </a:rPr>
              <a:t>voda</a:t>
            </a:r>
            <a:endParaRPr lang="en-US" dirty="0" smtClean="0">
              <a:latin typeface="Arial" pitchFamily="34" charset="0"/>
              <a:cs typeface="Arial" pitchFamily="34" charset="0"/>
            </a:endParaRPr>
          </a:p>
          <a:p>
            <a:pPr marL="742950" lvl="2" indent="-342900" algn="just">
              <a:lnSpc>
                <a:spcPct val="150000"/>
              </a:lnSpc>
            </a:pPr>
            <a:r>
              <a:rPr lang="en-US" i="1" dirty="0" err="1" smtClean="0">
                <a:latin typeface="Arial" pitchFamily="34" charset="0"/>
                <a:cs typeface="Arial" pitchFamily="34" charset="0"/>
              </a:rPr>
              <a:t>Mjere</a:t>
            </a:r>
            <a:r>
              <a:rPr lang="en-US" i="1" dirty="0" smtClean="0">
                <a:latin typeface="Arial" pitchFamily="34" charset="0"/>
                <a:cs typeface="Arial" pitchFamily="34" charset="0"/>
              </a:rPr>
              <a:t> </a:t>
            </a:r>
            <a:r>
              <a:rPr lang="en-US" i="1" dirty="0" err="1" smtClean="0">
                <a:latin typeface="Arial" pitchFamily="34" charset="0"/>
                <a:cs typeface="Arial" pitchFamily="34" charset="0"/>
              </a:rPr>
              <a:t>zaštite</a:t>
            </a:r>
            <a:r>
              <a:rPr lang="en-US" i="1" dirty="0" smtClean="0">
                <a:latin typeface="Arial" pitchFamily="34" charset="0"/>
                <a:cs typeface="Arial" pitchFamily="34" charset="0"/>
              </a:rPr>
              <a:t> </a:t>
            </a:r>
            <a:r>
              <a:rPr lang="en-US" i="1" dirty="0" err="1" smtClean="0">
                <a:latin typeface="Arial" pitchFamily="34" charset="0"/>
                <a:cs typeface="Arial" pitchFamily="34" charset="0"/>
              </a:rPr>
              <a:t>od</a:t>
            </a:r>
            <a:r>
              <a:rPr lang="en-US" i="1" dirty="0" smtClean="0">
                <a:latin typeface="Arial" pitchFamily="34" charset="0"/>
                <a:cs typeface="Arial" pitchFamily="34" charset="0"/>
              </a:rPr>
              <a:t> </a:t>
            </a:r>
            <a:r>
              <a:rPr lang="en-US" i="1" dirty="0" err="1" smtClean="0">
                <a:latin typeface="Arial" pitchFamily="34" charset="0"/>
                <a:cs typeface="Arial" pitchFamily="34" charset="0"/>
              </a:rPr>
              <a:t>buke</a:t>
            </a:r>
            <a:endParaRPr lang="en-US" dirty="0" smtClean="0">
              <a:latin typeface="Arial" pitchFamily="34" charset="0"/>
              <a:cs typeface="Arial" pitchFamily="34" charset="0"/>
            </a:endParaRPr>
          </a:p>
          <a:p>
            <a:pPr marL="742950" lvl="2" indent="-342900" algn="just">
              <a:lnSpc>
                <a:spcPct val="150000"/>
              </a:lnSpc>
            </a:pPr>
            <a:r>
              <a:rPr lang="en-US" i="1" dirty="0" err="1" smtClean="0">
                <a:latin typeface="Arial" pitchFamily="34" charset="0"/>
                <a:cs typeface="Arial" pitchFamily="34" charset="0"/>
              </a:rPr>
              <a:t>Mjere</a:t>
            </a:r>
            <a:r>
              <a:rPr lang="en-US" i="1" dirty="0" smtClean="0">
                <a:latin typeface="Arial" pitchFamily="34" charset="0"/>
                <a:cs typeface="Arial" pitchFamily="34" charset="0"/>
              </a:rPr>
              <a:t> </a:t>
            </a:r>
            <a:r>
              <a:rPr lang="en-US" i="1" dirty="0" err="1" smtClean="0">
                <a:latin typeface="Arial" pitchFamily="34" charset="0"/>
                <a:cs typeface="Arial" pitchFamily="34" charset="0"/>
              </a:rPr>
              <a:t>smanjenja</a:t>
            </a:r>
            <a:r>
              <a:rPr lang="en-US" i="1" dirty="0" smtClean="0">
                <a:latin typeface="Arial" pitchFamily="34" charset="0"/>
                <a:cs typeface="Arial" pitchFamily="34" charset="0"/>
              </a:rPr>
              <a:t> </a:t>
            </a:r>
            <a:r>
              <a:rPr lang="en-US" i="1" dirty="0" err="1" smtClean="0">
                <a:latin typeface="Arial" pitchFamily="34" charset="0"/>
                <a:cs typeface="Arial" pitchFamily="34" charset="0"/>
              </a:rPr>
              <a:t>uticaja</a:t>
            </a:r>
            <a:r>
              <a:rPr lang="en-US" i="1" dirty="0" smtClean="0">
                <a:latin typeface="Arial" pitchFamily="34" charset="0"/>
                <a:cs typeface="Arial" pitchFamily="34" charset="0"/>
              </a:rPr>
              <a:t> </a:t>
            </a:r>
            <a:r>
              <a:rPr lang="en-US" i="1" dirty="0" err="1" smtClean="0">
                <a:latin typeface="Arial" pitchFamily="34" charset="0"/>
                <a:cs typeface="Arial" pitchFamily="34" charset="0"/>
              </a:rPr>
              <a:t>na</a:t>
            </a:r>
            <a:r>
              <a:rPr lang="en-US" i="1" dirty="0" smtClean="0">
                <a:latin typeface="Arial" pitchFamily="34" charset="0"/>
                <a:cs typeface="Arial" pitchFamily="34" charset="0"/>
              </a:rPr>
              <a:t> </a:t>
            </a:r>
            <a:r>
              <a:rPr lang="en-US" i="1" dirty="0" err="1" smtClean="0">
                <a:latin typeface="Arial" pitchFamily="34" charset="0"/>
                <a:cs typeface="Arial" pitchFamily="34" charset="0"/>
              </a:rPr>
              <a:t>floru</a:t>
            </a:r>
            <a:r>
              <a:rPr lang="en-US" i="1" dirty="0" smtClean="0">
                <a:latin typeface="Arial" pitchFamily="34" charset="0"/>
                <a:cs typeface="Arial" pitchFamily="34" charset="0"/>
              </a:rPr>
              <a:t> </a:t>
            </a:r>
            <a:r>
              <a:rPr lang="en-US" i="1" dirty="0" err="1" smtClean="0">
                <a:latin typeface="Arial" pitchFamily="34" charset="0"/>
                <a:cs typeface="Arial" pitchFamily="34" charset="0"/>
              </a:rPr>
              <a:t>i</a:t>
            </a:r>
            <a:r>
              <a:rPr lang="en-US" i="1" dirty="0" smtClean="0">
                <a:latin typeface="Arial" pitchFamily="34" charset="0"/>
                <a:cs typeface="Arial" pitchFamily="34" charset="0"/>
              </a:rPr>
              <a:t> </a:t>
            </a:r>
            <a:r>
              <a:rPr lang="en-US" i="1" dirty="0" err="1" smtClean="0">
                <a:latin typeface="Arial" pitchFamily="34" charset="0"/>
                <a:cs typeface="Arial" pitchFamily="34" charset="0"/>
              </a:rPr>
              <a:t>faunu</a:t>
            </a:r>
            <a:endParaRPr lang="en-US" dirty="0" smtClean="0">
              <a:latin typeface="Arial" pitchFamily="34" charset="0"/>
              <a:cs typeface="Arial" pitchFamily="34" charset="0"/>
            </a:endParaRPr>
          </a:p>
          <a:p>
            <a:pPr marL="342900" lvl="1" indent="-342900" algn="just">
              <a:buFont typeface="Arial" pitchFamily="34" charset="0"/>
              <a:buChar char="•"/>
            </a:pPr>
            <a:endParaRPr lang="en-US" sz="3200" b="1" dirty="0" smtClean="0">
              <a:latin typeface="Arial" pitchFamily="34" charset="0"/>
              <a:cs typeface="Arial" pitchFamily="34" charset="0"/>
            </a:endParaRPr>
          </a:p>
          <a:p>
            <a:pPr algn="just">
              <a:buBlip>
                <a:blip r:embed="rId2"/>
              </a:buBlip>
            </a:pPr>
            <a:endParaRPr lang="en-US" sz="2200" dirty="0">
              <a:latin typeface="Arial" pitchFamily="34" charset="0"/>
              <a:cs typeface="Arial" pitchFamily="34" charset="0"/>
            </a:endParaRPr>
          </a:p>
        </p:txBody>
      </p:sp>
      <p:pic>
        <p:nvPicPr>
          <p:cNvPr id="4" name="Picture 12" descr="3-bladed cartoon"/>
          <p:cNvPicPr>
            <a:picLocks noChangeAspect="1" noChangeArrowheads="1" noCrop="1"/>
          </p:cNvPicPr>
          <p:nvPr/>
        </p:nvPicPr>
        <p:blipFill>
          <a:blip r:embed="rId4"/>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668963"/>
          </a:xfrm>
        </p:spPr>
        <p:txBody>
          <a:bodyPr anchor="t">
            <a:normAutofit/>
          </a:bodyPr>
          <a:lstStyle/>
          <a:p>
            <a:pPr marL="342900" lvl="1" indent="-342900" algn="just">
              <a:buNone/>
            </a:pPr>
            <a:endParaRPr lang="sr-Latn-ME" b="1" dirty="0" smtClean="0">
              <a:latin typeface="Arial" pitchFamily="34" charset="0"/>
              <a:cs typeface="Arial" pitchFamily="34" charset="0"/>
            </a:endParaRPr>
          </a:p>
          <a:p>
            <a:pPr marL="342900" lvl="1" indent="-342900" algn="just">
              <a:buBlip>
                <a:blip r:embed="rId2"/>
              </a:buBlip>
            </a:pPr>
            <a:r>
              <a:rPr lang="en-US" b="1" dirty="0" err="1" smtClean="0">
                <a:latin typeface="Arial" pitchFamily="34" charset="0"/>
                <a:cs typeface="Arial" pitchFamily="34" charset="0"/>
              </a:rPr>
              <a:t>Mjere</a:t>
            </a:r>
            <a:r>
              <a:rPr lang="en-US" b="1" dirty="0" smtClean="0">
                <a:latin typeface="Arial" pitchFamily="34" charset="0"/>
                <a:cs typeface="Arial" pitchFamily="34" charset="0"/>
              </a:rPr>
              <a:t> </a:t>
            </a:r>
            <a:r>
              <a:rPr lang="en-US" b="1" dirty="0" err="1" smtClean="0">
                <a:latin typeface="Arial" pitchFamily="34" charset="0"/>
                <a:cs typeface="Arial" pitchFamily="34" charset="0"/>
              </a:rPr>
              <a:t>zaštite</a:t>
            </a:r>
            <a:r>
              <a:rPr lang="en-US" b="1" dirty="0" smtClean="0">
                <a:latin typeface="Arial" pitchFamily="34" charset="0"/>
                <a:cs typeface="Arial" pitchFamily="34" charset="0"/>
              </a:rPr>
              <a:t> </a:t>
            </a:r>
            <a:r>
              <a:rPr lang="en-US" b="1" dirty="0" err="1" smtClean="0">
                <a:latin typeface="Arial" pitchFamily="34" charset="0"/>
                <a:cs typeface="Arial" pitchFamily="34" charset="0"/>
              </a:rPr>
              <a:t>tokom</a:t>
            </a:r>
            <a:r>
              <a:rPr lang="en-US" b="1" dirty="0" smtClean="0">
                <a:latin typeface="Arial" pitchFamily="34" charset="0"/>
                <a:cs typeface="Arial" pitchFamily="34" charset="0"/>
              </a:rPr>
              <a:t> </a:t>
            </a:r>
            <a:r>
              <a:rPr lang="en-US" b="1" dirty="0" err="1" smtClean="0">
                <a:latin typeface="Arial" pitchFamily="34" charset="0"/>
                <a:cs typeface="Arial" pitchFamily="34" charset="0"/>
              </a:rPr>
              <a:t>korišćenja</a:t>
            </a:r>
            <a:endParaRPr lang="sr-Latn-ME" b="1" dirty="0" smtClean="0">
              <a:latin typeface="Arial" pitchFamily="34" charset="0"/>
              <a:cs typeface="Arial" pitchFamily="34" charset="0"/>
            </a:endParaRPr>
          </a:p>
          <a:p>
            <a:pPr marL="742950" lvl="2" indent="-342900" algn="just">
              <a:lnSpc>
                <a:spcPct val="150000"/>
              </a:lnSpc>
            </a:pPr>
            <a:r>
              <a:rPr lang="sr-Latn-ME" i="1" dirty="0" smtClean="0">
                <a:latin typeface="Arial" pitchFamily="34" charset="0"/>
                <a:cs typeface="Arial" pitchFamily="34" charset="0"/>
              </a:rPr>
              <a:t>Mjere zaštite faune</a:t>
            </a:r>
          </a:p>
          <a:p>
            <a:pPr marL="742950" lvl="2" indent="-342900" algn="just">
              <a:lnSpc>
                <a:spcPct val="150000"/>
              </a:lnSpc>
            </a:pPr>
            <a:r>
              <a:rPr lang="en-US" i="1" dirty="0" err="1" smtClean="0">
                <a:latin typeface="Arial" pitchFamily="34" charset="0"/>
                <a:cs typeface="Arial" pitchFamily="34" charset="0"/>
              </a:rPr>
              <a:t>Mjere</a:t>
            </a:r>
            <a:r>
              <a:rPr lang="en-US" i="1" dirty="0" smtClean="0">
                <a:latin typeface="Arial" pitchFamily="34" charset="0"/>
                <a:cs typeface="Arial" pitchFamily="34" charset="0"/>
              </a:rPr>
              <a:t> </a:t>
            </a:r>
            <a:r>
              <a:rPr lang="en-US" i="1" dirty="0" err="1" smtClean="0">
                <a:latin typeface="Arial" pitchFamily="34" charset="0"/>
                <a:cs typeface="Arial" pitchFamily="34" charset="0"/>
              </a:rPr>
              <a:t>zaštite</a:t>
            </a:r>
            <a:r>
              <a:rPr lang="en-US" i="1" dirty="0" smtClean="0">
                <a:latin typeface="Arial" pitchFamily="34" charset="0"/>
                <a:cs typeface="Arial" pitchFamily="34" charset="0"/>
              </a:rPr>
              <a:t> </a:t>
            </a:r>
            <a:r>
              <a:rPr lang="en-US" i="1" dirty="0" err="1" smtClean="0">
                <a:latin typeface="Arial" pitchFamily="34" charset="0"/>
                <a:cs typeface="Arial" pitchFamily="34" charset="0"/>
              </a:rPr>
              <a:t>od</a:t>
            </a:r>
            <a:r>
              <a:rPr lang="en-US" i="1" dirty="0" smtClean="0">
                <a:latin typeface="Arial" pitchFamily="34" charset="0"/>
                <a:cs typeface="Arial" pitchFamily="34" charset="0"/>
              </a:rPr>
              <a:t> </a:t>
            </a:r>
            <a:r>
              <a:rPr lang="en-US" i="1" dirty="0" err="1" smtClean="0">
                <a:latin typeface="Arial" pitchFamily="34" charset="0"/>
                <a:cs typeface="Arial" pitchFamily="34" charset="0"/>
              </a:rPr>
              <a:t>buke</a:t>
            </a:r>
            <a:endParaRPr lang="sr-Latn-ME" i="1" dirty="0" smtClean="0">
              <a:latin typeface="Arial" pitchFamily="34" charset="0"/>
              <a:cs typeface="Arial" pitchFamily="34" charset="0"/>
            </a:endParaRPr>
          </a:p>
          <a:p>
            <a:pPr marL="742950" lvl="2" indent="-342900" algn="just">
              <a:buNone/>
            </a:pPr>
            <a:endParaRPr lang="sr-Latn-ME" sz="1200" b="1" i="1" dirty="0" smtClean="0">
              <a:latin typeface="Arial" pitchFamily="34" charset="0"/>
              <a:cs typeface="Arial" pitchFamily="34" charset="0"/>
            </a:endParaRPr>
          </a:p>
          <a:p>
            <a:pPr marL="342900" lvl="1" indent="-342900" algn="just">
              <a:buBlip>
                <a:blip r:embed="rId2"/>
              </a:buBlip>
            </a:pPr>
            <a:r>
              <a:rPr lang="en-US" b="1" dirty="0" err="1" smtClean="0">
                <a:latin typeface="Arial" pitchFamily="34" charset="0"/>
                <a:cs typeface="Arial" pitchFamily="34" charset="0"/>
              </a:rPr>
              <a:t>Mjere</a:t>
            </a:r>
            <a:r>
              <a:rPr lang="en-US" b="1" dirty="0" smtClean="0">
                <a:latin typeface="Arial" pitchFamily="34" charset="0"/>
                <a:cs typeface="Arial" pitchFamily="34" charset="0"/>
              </a:rPr>
              <a:t> u </a:t>
            </a:r>
            <a:r>
              <a:rPr lang="en-US" b="1" dirty="0" err="1" smtClean="0">
                <a:latin typeface="Arial" pitchFamily="34" charset="0"/>
                <a:cs typeface="Arial" pitchFamily="34" charset="0"/>
              </a:rPr>
              <a:t>slučaju</a:t>
            </a:r>
            <a:r>
              <a:rPr lang="en-US" b="1" dirty="0" smtClean="0">
                <a:latin typeface="Arial" pitchFamily="34" charset="0"/>
                <a:cs typeface="Arial" pitchFamily="34" charset="0"/>
              </a:rPr>
              <a:t> </a:t>
            </a:r>
            <a:r>
              <a:rPr lang="en-US" b="1" dirty="0" err="1" smtClean="0">
                <a:latin typeface="Arial" pitchFamily="34" charset="0"/>
                <a:cs typeface="Arial" pitchFamily="34" charset="0"/>
              </a:rPr>
              <a:t>udesa</a:t>
            </a:r>
            <a:endParaRPr lang="sr-Latn-ME" b="1" dirty="0" smtClean="0">
              <a:latin typeface="Arial" pitchFamily="34" charset="0"/>
              <a:cs typeface="Arial" pitchFamily="34" charset="0"/>
            </a:endParaRPr>
          </a:p>
          <a:p>
            <a:pPr marL="342900" lvl="1" indent="-342900" algn="just">
              <a:buNone/>
            </a:pPr>
            <a:endParaRPr lang="en-US" b="1" dirty="0" smtClean="0">
              <a:latin typeface="Arial" pitchFamily="34" charset="0"/>
              <a:cs typeface="Arial" pitchFamily="34" charset="0"/>
            </a:endParaRPr>
          </a:p>
          <a:p>
            <a:pPr marL="342900" lvl="1" indent="-342900" algn="just">
              <a:buNone/>
            </a:pPr>
            <a:endParaRPr lang="en-US" b="1" dirty="0" smtClean="0">
              <a:latin typeface="Arial" pitchFamily="34" charset="0"/>
              <a:cs typeface="Arial" pitchFamily="34" charset="0"/>
            </a:endParaRPr>
          </a:p>
          <a:p>
            <a:pPr marL="342900" lvl="1" indent="-342900" algn="just">
              <a:buBlip>
                <a:blip r:embed="rId2"/>
              </a:buBlip>
            </a:pPr>
            <a:endParaRPr lang="en-US" sz="3200" b="1" dirty="0" smtClean="0">
              <a:latin typeface="Arial" pitchFamily="34" charset="0"/>
              <a:cs typeface="Arial" pitchFamily="34" charset="0"/>
            </a:endParaRPr>
          </a:p>
          <a:p>
            <a:pPr algn="just">
              <a:buBlip>
                <a:blip r:embed="rId2"/>
              </a:buBlip>
            </a:pPr>
            <a:endParaRPr lang="en-US" sz="2200" dirty="0">
              <a:latin typeface="Arial" pitchFamily="34" charset="0"/>
              <a:cs typeface="Arial"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dissolv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noAutofit/>
          </a:bodyPr>
          <a:lstStyle/>
          <a:p>
            <a:r>
              <a:rPr lang="sr-Latn-ME"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PROGRAM PRAĆENJA UTICAJA NA ŽIVOTNU SREDINU</a:t>
            </a:r>
            <a:endParaRPr lang="en-US"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2133600"/>
            <a:ext cx="8382000" cy="3992563"/>
          </a:xfrm>
        </p:spPr>
        <p:txBody>
          <a:bodyPr>
            <a:normAutofit/>
          </a:bodyPr>
          <a:lstStyle/>
          <a:p>
            <a:pPr marL="342900" lvl="1" indent="-342900" algn="just">
              <a:buFont typeface="Wingdings" pitchFamily="2" charset="2"/>
              <a:buChar char="v"/>
            </a:pPr>
            <a:r>
              <a:rPr lang="en-US" sz="2400" b="1" dirty="0" err="1" smtClean="0">
                <a:latin typeface="Arial" pitchFamily="34" charset="0"/>
                <a:cs typeface="Arial" pitchFamily="34" charset="0"/>
              </a:rPr>
              <a:t>Praćenje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stanja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tokom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projektovanja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pripreme</a:t>
            </a:r>
            <a:endParaRPr lang="sr-Latn-ME" sz="2400" b="1" dirty="0" smtClean="0">
              <a:latin typeface="Arial" pitchFamily="34" charset="0"/>
              <a:cs typeface="Arial" pitchFamily="34" charset="0"/>
            </a:endParaRPr>
          </a:p>
          <a:p>
            <a:pPr marL="742950" lvl="2" indent="-342900" algn="just">
              <a:buFont typeface="Footlight MT Light" pitchFamily="18" charset="0"/>
              <a:buChar char="~"/>
            </a:pPr>
            <a:r>
              <a:rPr lang="en-US" i="1" dirty="0" err="1" smtClean="0">
                <a:latin typeface="Arial" pitchFamily="34" charset="0"/>
                <a:cs typeface="Arial" pitchFamily="34" charset="0"/>
              </a:rPr>
              <a:t>Buka</a:t>
            </a:r>
            <a:endParaRPr lang="en-US" dirty="0" smtClean="0">
              <a:latin typeface="Arial" pitchFamily="34" charset="0"/>
              <a:cs typeface="Arial" pitchFamily="34" charset="0"/>
            </a:endParaRPr>
          </a:p>
          <a:p>
            <a:pPr marL="342900" lvl="1" indent="-342900" algn="just">
              <a:buNone/>
            </a:pPr>
            <a:endParaRPr lang="sr-Latn-ME" sz="2400" b="1" dirty="0" smtClean="0">
              <a:latin typeface="Arial" pitchFamily="34" charset="0"/>
              <a:cs typeface="Arial" pitchFamily="34" charset="0"/>
            </a:endParaRPr>
          </a:p>
          <a:p>
            <a:pPr marL="342900" lvl="1" indent="-342900" algn="just">
              <a:buFont typeface="Wingdings" pitchFamily="2" charset="2"/>
              <a:buChar char="v"/>
            </a:pPr>
            <a:r>
              <a:rPr lang="en-US" sz="2400" b="1" dirty="0" err="1" smtClean="0">
                <a:latin typeface="Arial" pitchFamily="34" charset="0"/>
                <a:cs typeface="Arial" pitchFamily="34" charset="0"/>
              </a:rPr>
              <a:t>Praćenje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stanja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tokom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korišćenja</a:t>
            </a:r>
            <a:endParaRPr lang="sr-Latn-ME" sz="2400" b="1" dirty="0" smtClean="0">
              <a:latin typeface="Arial" pitchFamily="34" charset="0"/>
              <a:cs typeface="Arial" pitchFamily="34" charset="0"/>
            </a:endParaRPr>
          </a:p>
          <a:p>
            <a:pPr marL="742950" lvl="2" indent="-342900" algn="just">
              <a:buFont typeface="Footlight MT Light" pitchFamily="18" charset="0"/>
              <a:buChar char="~"/>
            </a:pPr>
            <a:r>
              <a:rPr lang="sr-Latn-ME" i="1" dirty="0" smtClean="0">
                <a:latin typeface="Arial" pitchFamily="34" charset="0"/>
                <a:cs typeface="Arial" pitchFamily="34" charset="0"/>
              </a:rPr>
              <a:t>Buka</a:t>
            </a:r>
          </a:p>
          <a:p>
            <a:pPr marL="742950" lvl="2" indent="-342900" algn="just">
              <a:buFont typeface="Footlight MT Light" pitchFamily="18" charset="0"/>
              <a:buChar char="~"/>
            </a:pPr>
            <a:r>
              <a:rPr lang="sr-Latn-ME" i="1" dirty="0" smtClean="0">
                <a:latin typeface="Arial" pitchFamily="34" charset="0"/>
                <a:cs typeface="Arial" pitchFamily="34" charset="0"/>
              </a:rPr>
              <a:t>Fauna</a:t>
            </a:r>
            <a:endParaRPr lang="en-US" i="1" dirty="0" smtClean="0">
              <a:latin typeface="Arial" pitchFamily="34" charset="0"/>
              <a:cs typeface="Arial" pitchFamily="34" charset="0"/>
            </a:endParaRPr>
          </a:p>
          <a:p>
            <a:pPr algn="just">
              <a:buNone/>
            </a:pPr>
            <a:endParaRPr lang="en-US" sz="2200" dirty="0">
              <a:latin typeface="Arial" pitchFamily="34" charset="0"/>
              <a:cs typeface="Arial" pitchFamily="34" charset="0"/>
            </a:endParaRPr>
          </a:p>
        </p:txBody>
      </p:sp>
      <p:pic>
        <p:nvPicPr>
          <p:cNvPr id="4" name="Picture 12" descr="3-bladed cartoon"/>
          <p:cNvPicPr>
            <a:picLocks noChangeAspect="1" noChangeArrowheads="1" noCrop="1"/>
          </p:cNvPicPr>
          <p:nvPr/>
        </p:nvPicPr>
        <p:blipFill>
          <a:blip r:embed="rId2"/>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noAutofit/>
          </a:bodyPr>
          <a:lstStyle/>
          <a:p>
            <a:pPr algn="l"/>
            <a:r>
              <a:rPr lang="sr-Latn-ME" sz="5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ZAKLJUČAK</a:t>
            </a:r>
            <a:endParaRPr lang="en-US" sz="5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600200"/>
            <a:ext cx="8077200" cy="4525963"/>
          </a:xfrm>
        </p:spPr>
        <p:txBody>
          <a:bodyPr>
            <a:noAutofit/>
          </a:bodyPr>
          <a:lstStyle/>
          <a:p>
            <a:pPr marL="342900" lvl="1" indent="-342900" algn="just">
              <a:buBlip>
                <a:blip r:embed="rId2"/>
              </a:buBlip>
            </a:pPr>
            <a:r>
              <a:rPr lang="en-US" dirty="0" err="1" smtClean="0">
                <a:latin typeface="Arial" pitchFamily="34" charset="0"/>
                <a:cs typeface="Arial" pitchFamily="34" charset="0"/>
              </a:rPr>
              <a:t>Suština</a:t>
            </a:r>
            <a:r>
              <a:rPr lang="en-US" dirty="0" smtClean="0">
                <a:latin typeface="Arial" pitchFamily="34" charset="0"/>
                <a:cs typeface="Arial" pitchFamily="34" charset="0"/>
              </a:rPr>
              <a:t> </a:t>
            </a:r>
            <a:r>
              <a:rPr lang="en-US" dirty="0" err="1" smtClean="0">
                <a:latin typeface="Arial" pitchFamily="34" charset="0"/>
                <a:cs typeface="Arial" pitchFamily="34" charset="0"/>
              </a:rPr>
              <a:t>ovog</a:t>
            </a:r>
            <a:r>
              <a:rPr lang="en-US" dirty="0" smtClean="0">
                <a:latin typeface="Arial" pitchFamily="34" charset="0"/>
                <a:cs typeface="Arial" pitchFamily="34" charset="0"/>
              </a:rPr>
              <a:t> </a:t>
            </a:r>
            <a:r>
              <a:rPr lang="en-US" dirty="0" err="1" smtClean="0">
                <a:latin typeface="Arial" pitchFamily="34" charset="0"/>
                <a:cs typeface="Arial" pitchFamily="34" charset="0"/>
              </a:rPr>
              <a:t>rada</a:t>
            </a:r>
            <a:r>
              <a:rPr lang="en-US" dirty="0" smtClean="0">
                <a:latin typeface="Arial" pitchFamily="34" charset="0"/>
                <a:cs typeface="Arial" pitchFamily="34" charset="0"/>
              </a:rPr>
              <a:t> </a:t>
            </a:r>
            <a:r>
              <a:rPr lang="en-US" dirty="0" err="1" smtClean="0">
                <a:latin typeface="Arial" pitchFamily="34" charset="0"/>
                <a:cs typeface="Arial" pitchFamily="34" charset="0"/>
              </a:rPr>
              <a:t>bila</a:t>
            </a:r>
            <a:r>
              <a:rPr lang="en-US" dirty="0" smtClean="0">
                <a:latin typeface="Arial" pitchFamily="34" charset="0"/>
                <a:cs typeface="Arial" pitchFamily="34" charset="0"/>
              </a:rPr>
              <a:t> je </a:t>
            </a:r>
            <a:r>
              <a:rPr lang="en-US" dirty="0" err="1" smtClean="0">
                <a:latin typeface="Arial" pitchFamily="34" charset="0"/>
                <a:cs typeface="Arial" pitchFamily="34" charset="0"/>
              </a:rPr>
              <a:t>na</a:t>
            </a:r>
            <a:r>
              <a:rPr lang="en-US" dirty="0" smtClean="0">
                <a:latin typeface="Arial" pitchFamily="34" charset="0"/>
                <a:cs typeface="Arial" pitchFamily="34" charset="0"/>
              </a:rPr>
              <a:t> </a:t>
            </a:r>
            <a:r>
              <a:rPr lang="en-US" dirty="0" err="1" smtClean="0">
                <a:latin typeface="Arial" pitchFamily="34" charset="0"/>
                <a:cs typeface="Arial" pitchFamily="34" charset="0"/>
              </a:rPr>
              <a:t>jednom</a:t>
            </a:r>
            <a:r>
              <a:rPr lang="en-US" dirty="0" smtClean="0">
                <a:latin typeface="Arial" pitchFamily="34" charset="0"/>
                <a:cs typeface="Arial" pitchFamily="34" charset="0"/>
              </a:rPr>
              <a:t> </a:t>
            </a:r>
            <a:r>
              <a:rPr lang="en-US" dirty="0" err="1" smtClean="0">
                <a:latin typeface="Arial" pitchFamily="34" charset="0"/>
                <a:cs typeface="Arial" pitchFamily="34" charset="0"/>
              </a:rPr>
              <a:t>mjestu</a:t>
            </a:r>
            <a:r>
              <a:rPr lang="en-US" dirty="0" smtClean="0">
                <a:latin typeface="Arial" pitchFamily="34" charset="0"/>
                <a:cs typeface="Arial" pitchFamily="34" charset="0"/>
              </a:rPr>
              <a:t> </a:t>
            </a:r>
            <a:r>
              <a:rPr lang="en-US" dirty="0" err="1" smtClean="0">
                <a:latin typeface="Arial" pitchFamily="34" charset="0"/>
                <a:cs typeface="Arial" pitchFamily="34" charset="0"/>
              </a:rPr>
              <a:t>sažeti</a:t>
            </a:r>
            <a:r>
              <a:rPr lang="en-US" dirty="0" smtClean="0">
                <a:latin typeface="Arial" pitchFamily="34" charset="0"/>
                <a:cs typeface="Arial" pitchFamily="34" charset="0"/>
              </a:rPr>
              <a:t> </a:t>
            </a:r>
            <a:r>
              <a:rPr lang="en-US" dirty="0" err="1" smtClean="0">
                <a:latin typeface="Arial" pitchFamily="34" charset="0"/>
                <a:cs typeface="Arial" pitchFamily="34" charset="0"/>
              </a:rPr>
              <a:t>ključne</a:t>
            </a:r>
            <a:r>
              <a:rPr lang="en-US" dirty="0" smtClean="0">
                <a:latin typeface="Arial" pitchFamily="34" charset="0"/>
                <a:cs typeface="Arial" pitchFamily="34" charset="0"/>
              </a:rPr>
              <a:t> </a:t>
            </a:r>
            <a:r>
              <a:rPr lang="en-US" dirty="0" err="1" smtClean="0">
                <a:latin typeface="Arial" pitchFamily="34" charset="0"/>
                <a:cs typeface="Arial" pitchFamily="34" charset="0"/>
              </a:rPr>
              <a:t>prednosti</a:t>
            </a:r>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 </a:t>
            </a:r>
            <a:r>
              <a:rPr lang="en-US" dirty="0" err="1" smtClean="0">
                <a:latin typeface="Arial" pitchFamily="34" charset="0"/>
                <a:cs typeface="Arial" pitchFamily="34" charset="0"/>
              </a:rPr>
              <a:t>probleme</a:t>
            </a:r>
            <a:r>
              <a:rPr lang="en-US" dirty="0" smtClean="0">
                <a:latin typeface="Arial" pitchFamily="34" charset="0"/>
                <a:cs typeface="Arial" pitchFamily="34" charset="0"/>
              </a:rPr>
              <a:t> </a:t>
            </a:r>
            <a:r>
              <a:rPr lang="en-US" dirty="0" err="1" smtClean="0">
                <a:latin typeface="Arial" pitchFamily="34" charset="0"/>
                <a:cs typeface="Arial" pitchFamily="34" charset="0"/>
              </a:rPr>
              <a:t>vezane</a:t>
            </a:r>
            <a:r>
              <a:rPr lang="en-US" dirty="0" smtClean="0">
                <a:latin typeface="Arial" pitchFamily="34" charset="0"/>
                <a:cs typeface="Arial" pitchFamily="34" charset="0"/>
              </a:rPr>
              <a:t> </a:t>
            </a:r>
            <a:r>
              <a:rPr lang="en-US" dirty="0" err="1" smtClean="0">
                <a:latin typeface="Arial" pitchFamily="34" charset="0"/>
                <a:cs typeface="Arial" pitchFamily="34" charset="0"/>
              </a:rPr>
              <a:t>za</a:t>
            </a:r>
            <a:r>
              <a:rPr lang="en-US" dirty="0" smtClean="0">
                <a:latin typeface="Arial" pitchFamily="34" charset="0"/>
                <a:cs typeface="Arial" pitchFamily="34" charset="0"/>
              </a:rPr>
              <a:t> </a:t>
            </a:r>
            <a:r>
              <a:rPr lang="en-US" dirty="0" err="1" smtClean="0">
                <a:latin typeface="Arial" pitchFamily="34" charset="0"/>
                <a:cs typeface="Arial" pitchFamily="34" charset="0"/>
              </a:rPr>
              <a:t>vjetroelektrane</a:t>
            </a:r>
            <a:r>
              <a:rPr lang="en-US" dirty="0" smtClean="0">
                <a:latin typeface="Arial" pitchFamily="34" charset="0"/>
                <a:cs typeface="Arial" pitchFamily="34" charset="0"/>
              </a:rPr>
              <a:t>, </a:t>
            </a:r>
            <a:r>
              <a:rPr lang="en-US" dirty="0" err="1" smtClean="0">
                <a:latin typeface="Arial" pitchFamily="34" charset="0"/>
                <a:cs typeface="Arial" pitchFamily="34" charset="0"/>
              </a:rPr>
              <a:t>te</a:t>
            </a:r>
            <a:r>
              <a:rPr lang="en-US" dirty="0" smtClean="0">
                <a:latin typeface="Arial" pitchFamily="34" charset="0"/>
                <a:cs typeface="Arial" pitchFamily="34" charset="0"/>
              </a:rPr>
              <a:t> </a:t>
            </a:r>
            <a:r>
              <a:rPr lang="en-US" dirty="0" err="1" smtClean="0">
                <a:latin typeface="Arial" pitchFamily="34" charset="0"/>
                <a:cs typeface="Arial" pitchFamily="34" charset="0"/>
              </a:rPr>
              <a:t>pokušati</a:t>
            </a:r>
            <a:r>
              <a:rPr lang="en-US" dirty="0" smtClean="0">
                <a:latin typeface="Arial" pitchFamily="34" charset="0"/>
                <a:cs typeface="Arial" pitchFamily="34" charset="0"/>
              </a:rPr>
              <a:t> </a:t>
            </a:r>
            <a:r>
              <a:rPr lang="en-US" dirty="0" err="1" smtClean="0">
                <a:latin typeface="Arial" pitchFamily="34" charset="0"/>
                <a:cs typeface="Arial" pitchFamily="34" charset="0"/>
              </a:rPr>
              <a:t>dati</a:t>
            </a:r>
            <a:r>
              <a:rPr lang="en-US" dirty="0" smtClean="0">
                <a:latin typeface="Arial" pitchFamily="34" charset="0"/>
                <a:cs typeface="Arial" pitchFamily="34" charset="0"/>
              </a:rPr>
              <a:t> </a:t>
            </a:r>
            <a:r>
              <a:rPr lang="en-US" dirty="0" err="1" smtClean="0">
                <a:latin typeface="Arial" pitchFamily="34" charset="0"/>
                <a:cs typeface="Arial" pitchFamily="34" charset="0"/>
              </a:rPr>
              <a:t>afirmativan</a:t>
            </a:r>
            <a:r>
              <a:rPr lang="en-US" dirty="0" smtClean="0">
                <a:latin typeface="Arial" pitchFamily="34" charset="0"/>
                <a:cs typeface="Arial" pitchFamily="34" charset="0"/>
              </a:rPr>
              <a:t> </a:t>
            </a:r>
            <a:r>
              <a:rPr lang="en-US" dirty="0" err="1" smtClean="0">
                <a:latin typeface="Arial" pitchFamily="34" charset="0"/>
                <a:cs typeface="Arial" pitchFamily="34" charset="0"/>
              </a:rPr>
              <a:t>pogled</a:t>
            </a:r>
            <a:r>
              <a:rPr lang="en-US" dirty="0" smtClean="0">
                <a:latin typeface="Arial" pitchFamily="34" charset="0"/>
                <a:cs typeface="Arial" pitchFamily="34" charset="0"/>
              </a:rPr>
              <a:t> </a:t>
            </a:r>
            <a:r>
              <a:rPr lang="en-US" dirty="0" err="1" smtClean="0">
                <a:latin typeface="Arial" pitchFamily="34" charset="0"/>
                <a:cs typeface="Arial" pitchFamily="34" charset="0"/>
              </a:rPr>
              <a:t>na</a:t>
            </a:r>
            <a:r>
              <a:rPr lang="en-US" dirty="0" smtClean="0">
                <a:latin typeface="Arial" pitchFamily="34" charset="0"/>
                <a:cs typeface="Arial" pitchFamily="34" charset="0"/>
              </a:rPr>
              <a:t> </a:t>
            </a:r>
            <a:r>
              <a:rPr lang="en-US" dirty="0" err="1" smtClean="0">
                <a:latin typeface="Arial" pitchFamily="34" charset="0"/>
                <a:cs typeface="Arial" pitchFamily="34" charset="0"/>
              </a:rPr>
              <a:t>tu</a:t>
            </a:r>
            <a:r>
              <a:rPr lang="en-US" dirty="0" smtClean="0">
                <a:latin typeface="Arial" pitchFamily="34" charset="0"/>
                <a:cs typeface="Arial" pitchFamily="34" charset="0"/>
              </a:rPr>
              <a:t> </a:t>
            </a:r>
            <a:r>
              <a:rPr lang="en-US" dirty="0" err="1" smtClean="0">
                <a:latin typeface="Arial" pitchFamily="34" charset="0"/>
                <a:cs typeface="Arial" pitchFamily="34" charset="0"/>
              </a:rPr>
              <a:t>tehnologiju</a:t>
            </a:r>
            <a:r>
              <a:rPr lang="en-US" dirty="0" smtClean="0">
                <a:latin typeface="Arial" pitchFamily="34" charset="0"/>
                <a:cs typeface="Arial" pitchFamily="34" charset="0"/>
              </a:rPr>
              <a:t>. </a:t>
            </a:r>
            <a:r>
              <a:rPr lang="en-US" dirty="0" err="1" smtClean="0">
                <a:latin typeface="Arial" pitchFamily="34" charset="0"/>
                <a:cs typeface="Arial" pitchFamily="34" charset="0"/>
              </a:rPr>
              <a:t>Razumljivo</a:t>
            </a:r>
            <a:r>
              <a:rPr lang="en-US" dirty="0" smtClean="0">
                <a:latin typeface="Arial" pitchFamily="34" charset="0"/>
                <a:cs typeface="Arial" pitchFamily="34" charset="0"/>
              </a:rPr>
              <a:t> je </a:t>
            </a:r>
            <a:r>
              <a:rPr lang="en-US" dirty="0" err="1" smtClean="0">
                <a:latin typeface="Arial" pitchFamily="34" charset="0"/>
                <a:cs typeface="Arial" pitchFamily="34" charset="0"/>
              </a:rPr>
              <a:t>da</a:t>
            </a:r>
            <a:r>
              <a:rPr lang="en-US" dirty="0" smtClean="0">
                <a:latin typeface="Arial" pitchFamily="34" charset="0"/>
                <a:cs typeface="Arial" pitchFamily="34" charset="0"/>
              </a:rPr>
              <a:t> se ne </a:t>
            </a:r>
            <a:r>
              <a:rPr lang="en-US" dirty="0" err="1" smtClean="0">
                <a:latin typeface="Arial" pitchFamily="34" charset="0"/>
                <a:cs typeface="Arial" pitchFamily="34" charset="0"/>
              </a:rPr>
              <a:t>očekuje</a:t>
            </a:r>
            <a:r>
              <a:rPr lang="en-US" dirty="0" smtClean="0">
                <a:latin typeface="Arial" pitchFamily="34" charset="0"/>
                <a:cs typeface="Arial" pitchFamily="34" charset="0"/>
              </a:rPr>
              <a:t> </a:t>
            </a:r>
            <a:r>
              <a:rPr lang="en-US" dirty="0" err="1" smtClean="0">
                <a:latin typeface="Arial" pitchFamily="34" charset="0"/>
                <a:cs typeface="Arial" pitchFamily="34" charset="0"/>
              </a:rPr>
              <a:t>da</a:t>
            </a:r>
            <a:r>
              <a:rPr lang="en-US" dirty="0" smtClean="0">
                <a:latin typeface="Arial" pitchFamily="34" charset="0"/>
                <a:cs typeface="Arial" pitchFamily="34" charset="0"/>
              </a:rPr>
              <a:t> </a:t>
            </a:r>
            <a:r>
              <a:rPr lang="en-US" dirty="0" err="1" smtClean="0">
                <a:latin typeface="Arial" pitchFamily="34" charset="0"/>
                <a:cs typeface="Arial" pitchFamily="34" charset="0"/>
              </a:rPr>
              <a:t>će</a:t>
            </a:r>
            <a:r>
              <a:rPr lang="en-US" dirty="0" smtClean="0">
                <a:latin typeface="Arial" pitchFamily="34" charset="0"/>
                <a:cs typeface="Arial" pitchFamily="34" charset="0"/>
              </a:rPr>
              <a:t> </a:t>
            </a:r>
            <a:r>
              <a:rPr lang="en-US" dirty="0" err="1" smtClean="0">
                <a:latin typeface="Arial" pitchFamily="34" charset="0"/>
                <a:cs typeface="Arial" pitchFamily="34" charset="0"/>
              </a:rPr>
              <a:t>vjetroelektrane</a:t>
            </a:r>
            <a:r>
              <a:rPr lang="en-US" dirty="0" smtClean="0">
                <a:latin typeface="Arial" pitchFamily="34" charset="0"/>
                <a:cs typeface="Arial" pitchFamily="34" charset="0"/>
              </a:rPr>
              <a:t> </a:t>
            </a:r>
            <a:r>
              <a:rPr lang="en-US" dirty="0" err="1" smtClean="0">
                <a:latin typeface="Arial" pitchFamily="34" charset="0"/>
                <a:cs typeface="Arial" pitchFamily="34" charset="0"/>
              </a:rPr>
              <a:t>riješiti</a:t>
            </a:r>
            <a:r>
              <a:rPr lang="en-US" dirty="0" smtClean="0">
                <a:latin typeface="Arial" pitchFamily="34" charset="0"/>
                <a:cs typeface="Arial" pitchFamily="34" charset="0"/>
              </a:rPr>
              <a:t> </a:t>
            </a:r>
            <a:r>
              <a:rPr lang="en-US" dirty="0" err="1" smtClean="0">
                <a:latin typeface="Arial" pitchFamily="34" charset="0"/>
                <a:cs typeface="Arial" pitchFamily="34" charset="0"/>
              </a:rPr>
              <a:t>sve</a:t>
            </a:r>
            <a:r>
              <a:rPr lang="en-US" dirty="0" smtClean="0">
                <a:latin typeface="Arial" pitchFamily="34" charset="0"/>
                <a:cs typeface="Arial" pitchFamily="34" charset="0"/>
              </a:rPr>
              <a:t> </a:t>
            </a:r>
            <a:r>
              <a:rPr lang="en-US" dirty="0" err="1" smtClean="0">
                <a:latin typeface="Arial" pitchFamily="34" charset="0"/>
                <a:cs typeface="Arial" pitchFamily="34" charset="0"/>
              </a:rPr>
              <a:t>energetske</a:t>
            </a:r>
            <a:r>
              <a:rPr lang="en-US" dirty="0" smtClean="0">
                <a:latin typeface="Arial" pitchFamily="34" charset="0"/>
                <a:cs typeface="Arial" pitchFamily="34" charset="0"/>
              </a:rPr>
              <a:t> </a:t>
            </a:r>
            <a:r>
              <a:rPr lang="en-US" dirty="0" err="1" smtClean="0">
                <a:latin typeface="Arial" pitchFamily="34" charset="0"/>
                <a:cs typeface="Arial" pitchFamily="34" charset="0"/>
              </a:rPr>
              <a:t>probleme</a:t>
            </a:r>
            <a:r>
              <a:rPr lang="en-US" dirty="0" smtClean="0">
                <a:latin typeface="Arial" pitchFamily="34" charset="0"/>
                <a:cs typeface="Arial" pitchFamily="34" charset="0"/>
              </a:rPr>
              <a:t> u </a:t>
            </a:r>
            <a:r>
              <a:rPr lang="en-US" dirty="0" err="1" smtClean="0">
                <a:latin typeface="Arial" pitchFamily="34" charset="0"/>
                <a:cs typeface="Arial" pitchFamily="34" charset="0"/>
              </a:rPr>
              <a:t>Crnoj</a:t>
            </a:r>
            <a:r>
              <a:rPr lang="en-US" dirty="0" smtClean="0">
                <a:latin typeface="Arial" pitchFamily="34" charset="0"/>
                <a:cs typeface="Arial" pitchFamily="34" charset="0"/>
              </a:rPr>
              <a:t> </a:t>
            </a:r>
            <a:r>
              <a:rPr lang="en-US" dirty="0" err="1" smtClean="0">
                <a:latin typeface="Arial" pitchFamily="34" charset="0"/>
                <a:cs typeface="Arial" pitchFamily="34" charset="0"/>
              </a:rPr>
              <a:t>Gori</a:t>
            </a:r>
            <a:r>
              <a:rPr lang="sr-Latn-ME" dirty="0" smtClean="0">
                <a:latin typeface="Arial" pitchFamily="34" charset="0"/>
                <a:cs typeface="Arial" pitchFamily="34" charset="0"/>
              </a:rPr>
              <a:t>, ali </a:t>
            </a:r>
            <a:r>
              <a:rPr lang="en-US" dirty="0" err="1" smtClean="0">
                <a:latin typeface="Arial" pitchFamily="34" charset="0"/>
                <a:cs typeface="Arial" pitchFamily="34" charset="0"/>
              </a:rPr>
              <a:t>svakako</a:t>
            </a:r>
            <a:r>
              <a:rPr lang="en-US" dirty="0" smtClean="0">
                <a:latin typeface="Arial" pitchFamily="34" charset="0"/>
                <a:cs typeface="Arial" pitchFamily="34" charset="0"/>
              </a:rPr>
              <a:t> </a:t>
            </a:r>
            <a:r>
              <a:rPr lang="en-US" dirty="0" err="1" smtClean="0">
                <a:latin typeface="Arial" pitchFamily="34" charset="0"/>
                <a:cs typeface="Arial" pitchFamily="34" charset="0"/>
              </a:rPr>
              <a:t>predstavljaju</a:t>
            </a:r>
            <a:r>
              <a:rPr lang="en-US" dirty="0" smtClean="0">
                <a:latin typeface="Arial" pitchFamily="34" charset="0"/>
                <a:cs typeface="Arial" pitchFamily="34" charset="0"/>
              </a:rPr>
              <a:t> </a:t>
            </a:r>
            <a:r>
              <a:rPr lang="en-US" dirty="0" err="1" smtClean="0">
                <a:latin typeface="Arial" pitchFamily="34" charset="0"/>
                <a:cs typeface="Arial" pitchFamily="34" charset="0"/>
              </a:rPr>
              <a:t>zanimljiv</a:t>
            </a:r>
            <a:r>
              <a:rPr lang="en-US" dirty="0" smtClean="0">
                <a:latin typeface="Arial" pitchFamily="34" charset="0"/>
                <a:cs typeface="Arial" pitchFamily="34" charset="0"/>
              </a:rPr>
              <a:t> </a:t>
            </a:r>
            <a:r>
              <a:rPr lang="en-US" dirty="0" err="1" smtClean="0">
                <a:latin typeface="Arial" pitchFamily="34" charset="0"/>
                <a:cs typeface="Arial" pitchFamily="34" charset="0"/>
              </a:rPr>
              <a:t>energetski</a:t>
            </a:r>
            <a:r>
              <a:rPr lang="en-US" dirty="0" smtClean="0">
                <a:latin typeface="Arial" pitchFamily="34" charset="0"/>
                <a:cs typeface="Arial" pitchFamily="34" charset="0"/>
              </a:rPr>
              <a:t> </a:t>
            </a:r>
            <a:r>
              <a:rPr lang="en-US" dirty="0" err="1" smtClean="0">
                <a:latin typeface="Arial" pitchFamily="34" charset="0"/>
                <a:cs typeface="Arial" pitchFamily="34" charset="0"/>
              </a:rPr>
              <a:t>izvor</a:t>
            </a:r>
            <a:r>
              <a:rPr lang="en-US" dirty="0" smtClean="0">
                <a:latin typeface="Arial" pitchFamily="34" charset="0"/>
                <a:cs typeface="Arial" pitchFamily="34" charset="0"/>
              </a:rPr>
              <a:t>, </a:t>
            </a:r>
            <a:r>
              <a:rPr lang="en-US" dirty="0" err="1" smtClean="0">
                <a:latin typeface="Arial" pitchFamily="34" charset="0"/>
                <a:cs typeface="Arial" pitchFamily="34" charset="0"/>
              </a:rPr>
              <a:t>kojeg</a:t>
            </a:r>
            <a:r>
              <a:rPr lang="en-US" dirty="0" smtClean="0">
                <a:latin typeface="Arial" pitchFamily="34" charset="0"/>
                <a:cs typeface="Arial" pitchFamily="34" charset="0"/>
              </a:rPr>
              <a:t> </a:t>
            </a:r>
            <a:r>
              <a:rPr lang="en-US" dirty="0" err="1" smtClean="0">
                <a:latin typeface="Arial" pitchFamily="34" charset="0"/>
                <a:cs typeface="Arial" pitchFamily="34" charset="0"/>
              </a:rPr>
              <a:t>treba</a:t>
            </a:r>
            <a:r>
              <a:rPr lang="en-US" dirty="0" smtClean="0">
                <a:latin typeface="Arial" pitchFamily="34" charset="0"/>
                <a:cs typeface="Arial" pitchFamily="34" charset="0"/>
              </a:rPr>
              <a:t> </a:t>
            </a:r>
            <a:r>
              <a:rPr lang="en-US" dirty="0" err="1" smtClean="0">
                <a:latin typeface="Arial" pitchFamily="34" charset="0"/>
                <a:cs typeface="Arial" pitchFamily="34" charset="0"/>
              </a:rPr>
              <a:t>iskoristiti</a:t>
            </a:r>
            <a:r>
              <a:rPr lang="en-US" dirty="0" smtClean="0">
                <a:latin typeface="Arial" pitchFamily="34" charset="0"/>
                <a:cs typeface="Arial" pitchFamily="34" charset="0"/>
              </a:rPr>
              <a:t> </a:t>
            </a:r>
            <a:r>
              <a:rPr lang="en-US" dirty="0" err="1" smtClean="0">
                <a:latin typeface="Arial" pitchFamily="34" charset="0"/>
                <a:cs typeface="Arial" pitchFamily="34" charset="0"/>
              </a:rPr>
              <a:t>na</a:t>
            </a:r>
            <a:r>
              <a:rPr lang="en-US" dirty="0" smtClean="0">
                <a:latin typeface="Arial" pitchFamily="34" charset="0"/>
                <a:cs typeface="Arial" pitchFamily="34" charset="0"/>
              </a:rPr>
              <a:t> </a:t>
            </a:r>
            <a:r>
              <a:rPr lang="en-US" dirty="0" err="1" smtClean="0">
                <a:latin typeface="Arial" pitchFamily="34" charset="0"/>
                <a:cs typeface="Arial" pitchFamily="34" charset="0"/>
              </a:rPr>
              <a:t>najefikasniji</a:t>
            </a:r>
            <a:r>
              <a:rPr lang="en-US" dirty="0" smtClean="0">
                <a:latin typeface="Arial" pitchFamily="34" charset="0"/>
                <a:cs typeface="Arial" pitchFamily="34" charset="0"/>
              </a:rPr>
              <a:t> </a:t>
            </a:r>
            <a:r>
              <a:rPr lang="en-US" dirty="0" err="1" smtClean="0">
                <a:latin typeface="Arial" pitchFamily="34" charset="0"/>
                <a:cs typeface="Arial" pitchFamily="34" charset="0"/>
              </a:rPr>
              <a:t>mogući</a:t>
            </a:r>
            <a:r>
              <a:rPr lang="en-US" dirty="0" smtClean="0">
                <a:latin typeface="Arial" pitchFamily="34" charset="0"/>
                <a:cs typeface="Arial" pitchFamily="34" charset="0"/>
              </a:rPr>
              <a:t> </a:t>
            </a:r>
            <a:r>
              <a:rPr lang="en-US" dirty="0" err="1" smtClean="0">
                <a:latin typeface="Arial" pitchFamily="34" charset="0"/>
                <a:cs typeface="Arial" pitchFamily="34" charset="0"/>
              </a:rPr>
              <a:t>način</a:t>
            </a:r>
            <a:r>
              <a:rPr lang="en-US" dirty="0" smtClean="0">
                <a:latin typeface="Arial" pitchFamily="34" charset="0"/>
                <a:cs typeface="Arial" pitchFamily="34" charset="0"/>
              </a:rPr>
              <a:t>. </a:t>
            </a:r>
          </a:p>
          <a:p>
            <a:pPr marL="342900" lvl="1" indent="-342900" algn="just">
              <a:buFont typeface="Wingdings" pitchFamily="2" charset="2"/>
              <a:buChar char="v"/>
            </a:pPr>
            <a:endParaRPr lang="en-US" b="1" dirty="0" smtClean="0">
              <a:latin typeface="Footlight MT Light" pitchFamily="18" charset="0"/>
            </a:endParaRPr>
          </a:p>
          <a:p>
            <a:pPr algn="just">
              <a:buBlip>
                <a:blip r:embed="rId3"/>
              </a:buBlip>
            </a:pPr>
            <a:endParaRPr lang="en-US" sz="2800" dirty="0">
              <a:latin typeface="Bookman Old Style" pitchFamily="18" charset="0"/>
            </a:endParaRPr>
          </a:p>
        </p:txBody>
      </p:sp>
      <p:pic>
        <p:nvPicPr>
          <p:cNvPr id="4" name="Picture 12" descr="3-bladed cartoon"/>
          <p:cNvPicPr>
            <a:picLocks noChangeAspect="1" noChangeArrowheads="1" noCrop="1"/>
          </p:cNvPicPr>
          <p:nvPr/>
        </p:nvPicPr>
        <p:blipFill>
          <a:blip r:embed="rId4"/>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752600"/>
          </a:xfrm>
        </p:spPr>
        <p:txBody>
          <a:bodyPr>
            <a:normAutofit/>
          </a:bodyPr>
          <a:lstStyle/>
          <a:p>
            <a:r>
              <a:rPr lang="sr-Latn-ME" sz="6000" dirty="0" smtClean="0">
                <a:ln w="12700">
                  <a:solidFill>
                    <a:schemeClr val="tx1"/>
                  </a:solidFill>
                  <a:prstDash val="solid"/>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rect">
                    <a:fillToRect l="100000" t="100000"/>
                  </a:path>
                  <a:tileRect r="-100000" b="-100000"/>
                </a:gradFill>
                <a:effectLst>
                  <a:glow rad="101600">
                    <a:schemeClr val="bg1">
                      <a:alpha val="60000"/>
                    </a:schemeClr>
                  </a:glow>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HVALA NA PAŽNJI !</a:t>
            </a:r>
            <a:endParaRPr lang="en-US" sz="6000" dirty="0">
              <a:ln w="12700">
                <a:solidFill>
                  <a:schemeClr val="tx1"/>
                </a:solidFill>
                <a:prstDash val="solid"/>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rect">
                  <a:fillToRect l="100000" t="100000"/>
                </a:path>
                <a:tileRect r="-100000" b="-100000"/>
              </a:gradFill>
              <a:effectLst>
                <a:glow rad="101600">
                  <a:schemeClr val="bg1">
                    <a:alpha val="60000"/>
                  </a:schemeClr>
                </a:glow>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Autofit/>
          </a:bodyPr>
          <a:lstStyle/>
          <a:p>
            <a:r>
              <a:rPr lang="sr-Latn-ME"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
            </a:r>
            <a:br>
              <a:rPr lang="sr-Latn-ME"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br>
            <a:r>
              <a:rPr lang="sr-Latn-ME"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NACIONALNI AKCIONI PLAN KORIŠĆENJA ENERGIJE IZ OBNOVLJIVIH IZVORA DO 2020.GODINE	</a:t>
            </a:r>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219200"/>
            <a:ext cx="8382000" cy="4906963"/>
          </a:xfrm>
        </p:spPr>
        <p:txBody>
          <a:bodyPr anchor="ctr">
            <a:normAutofit/>
          </a:bodyPr>
          <a:lstStyle/>
          <a:p>
            <a:pPr algn="just">
              <a:buBlip>
                <a:blip r:embed="rId2"/>
              </a:buBlip>
            </a:pPr>
            <a:r>
              <a:rPr lang="hr-HR" sz="2600" dirty="0" smtClean="0">
                <a:latin typeface="Arial" pitchFamily="34" charset="0"/>
                <a:cs typeface="Arial" pitchFamily="34" charset="0"/>
              </a:rPr>
              <a:t>Nacionalnim akcionim planom korišćenja energije iz obnovljivih izvora do 2020. godine se definiše dinamika iskorišćenja prirodnih potencijala, kao i planirano korišćenje tehnologija potrebnih za zadovoljenje nacionalnog cilja udjela energije proizvedene iz obnovljivih izvora u ukupnoj finalnoj potrošnji energije.</a:t>
            </a:r>
            <a:endParaRPr lang="en-US" sz="2600" dirty="0">
              <a:latin typeface="Arial" pitchFamily="34" charset="0"/>
              <a:cs typeface="Arial" pitchFamily="34" charset="0"/>
            </a:endParaRPr>
          </a:p>
        </p:txBody>
      </p:sp>
      <p:pic>
        <p:nvPicPr>
          <p:cNvPr id="4" name="Picture 12" descr="3-bladed cartoon"/>
          <p:cNvPicPr>
            <a:picLocks noChangeAspect="1" noChangeArrowheads="1" noCrop="1"/>
          </p:cNvPicPr>
          <p:nvPr/>
        </p:nvPicPr>
        <p:blipFill>
          <a:blip r:embed="rId3"/>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fontScale="90000"/>
          </a:bodyPr>
          <a:lstStyle/>
          <a:p>
            <a:r>
              <a:rPr lang="sr-Latn-ME"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ENERGIJA VJETRA I VJETROPOTENCIJAL</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2286000"/>
            <a:ext cx="8382000" cy="3840163"/>
          </a:xfrm>
        </p:spPr>
        <p:txBody>
          <a:bodyPr>
            <a:normAutofit/>
          </a:bodyPr>
          <a:lstStyle/>
          <a:p>
            <a:pPr algn="just">
              <a:buBlip>
                <a:blip r:embed="rId2"/>
              </a:buBlip>
            </a:pPr>
            <a:r>
              <a:rPr lang="en-US" sz="2800" dirty="0" err="1" smtClean="0">
                <a:latin typeface="Arial" pitchFamily="34" charset="0"/>
                <a:cs typeface="Arial" pitchFamily="34" charset="0"/>
              </a:rPr>
              <a:t>Za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izražavanje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količine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energije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vjetra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koristi</a:t>
            </a:r>
            <a:r>
              <a:rPr lang="en-US" sz="2800" dirty="0" smtClean="0">
                <a:latin typeface="Arial" pitchFamily="34" charset="0"/>
                <a:cs typeface="Arial" pitchFamily="34" charset="0"/>
              </a:rPr>
              <a:t> se </a:t>
            </a:r>
            <a:r>
              <a:rPr lang="en-US" sz="2800" dirty="0" err="1" smtClean="0">
                <a:latin typeface="Arial" pitchFamily="34" charset="0"/>
                <a:cs typeface="Arial" pitchFamily="34" charset="0"/>
              </a:rPr>
              <a:t>izraz</a:t>
            </a:r>
            <a:r>
              <a:rPr lang="sr-Latn-ME" sz="2800" dirty="0" smtClean="0">
                <a:latin typeface="Arial" pitchFamily="34" charset="0"/>
                <a:cs typeface="Arial" pitchFamily="34" charset="0"/>
              </a:rPr>
              <a:t> </a:t>
            </a:r>
            <a:r>
              <a:rPr lang="en-US" sz="2800" dirty="0" err="1" smtClean="0">
                <a:latin typeface="Arial" pitchFamily="34" charset="0"/>
                <a:cs typeface="Arial" pitchFamily="34" charset="0"/>
              </a:rPr>
              <a:t>vjetropotencijal</a:t>
            </a:r>
            <a:r>
              <a:rPr lang="sr-Latn-ME" sz="2800" dirty="0" smtClean="0">
                <a:latin typeface="Arial" pitchFamily="34" charset="0"/>
                <a:cs typeface="Arial" pitchFamily="34" charset="0"/>
              </a:rPr>
              <a:t> </a:t>
            </a:r>
            <a:r>
              <a:rPr lang="hr-HR" sz="2800" dirty="0" smtClean="0">
                <a:latin typeface="Arial" pitchFamily="34" charset="0"/>
                <a:cs typeface="Arial" pitchFamily="34" charset="0"/>
              </a:rPr>
              <a:t>čiji se iznos može pojednostavljeno izraziti pomoću statističkih veličina od kojih je najznačajnija srednja brzina vjetra na posmatranoj lokaciji</a:t>
            </a:r>
            <a:r>
              <a:rPr lang="sr-Latn-ME" sz="2800" dirty="0" smtClean="0">
                <a:latin typeface="Arial" pitchFamily="34" charset="0"/>
                <a:cs typeface="Arial" pitchFamily="34" charset="0"/>
              </a:rPr>
              <a:t>.</a:t>
            </a:r>
          </a:p>
          <a:p>
            <a:pPr algn="just">
              <a:buNone/>
            </a:pPr>
            <a:endParaRPr lang="en-US" sz="2400" dirty="0" smtClean="0">
              <a:latin typeface="Footlight MT Light" pitchFamily="18" charset="0"/>
            </a:endParaRPr>
          </a:p>
          <a:p>
            <a:pPr algn="just">
              <a:buNone/>
            </a:pPr>
            <a:endParaRPr lang="en-US" sz="2200" dirty="0">
              <a:latin typeface="Bookman Old Style" pitchFamily="18" charset="0"/>
            </a:endParaRPr>
          </a:p>
        </p:txBody>
      </p:sp>
      <p:pic>
        <p:nvPicPr>
          <p:cNvPr id="4" name="Picture 12" descr="3-bladed cartoon"/>
          <p:cNvPicPr>
            <a:picLocks noChangeAspect="1" noChangeArrowheads="1" noCrop="1"/>
          </p:cNvPicPr>
          <p:nvPr/>
        </p:nvPicPr>
        <p:blipFill>
          <a:blip r:embed="rId3"/>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1200"/>
            <a:ext cx="8382000" cy="609600"/>
          </a:xfrm>
        </p:spPr>
        <p:txBody>
          <a:bodyPr>
            <a:normAutofit/>
          </a:bodyPr>
          <a:lstStyle/>
          <a:p>
            <a:pPr algn="ctr">
              <a:buNone/>
            </a:pPr>
            <a:r>
              <a:rPr lang="sr-Latn-ME" sz="1800" b="1" dirty="0" smtClean="0">
                <a:latin typeface="Arial" pitchFamily="34" charset="0"/>
                <a:cs typeface="Arial" pitchFamily="34" charset="0"/>
              </a:rPr>
              <a:t>Slika 1.-</a:t>
            </a:r>
            <a:r>
              <a:rPr lang="sr-Latn-ME" sz="1800" dirty="0" smtClean="0">
                <a:latin typeface="Arial" pitchFamily="34" charset="0"/>
                <a:cs typeface="Arial" pitchFamily="34" charset="0"/>
              </a:rPr>
              <a:t>M</a:t>
            </a:r>
            <a:r>
              <a:rPr lang="en-US" sz="1800" dirty="0" err="1" smtClean="0">
                <a:latin typeface="Arial" pitchFamily="34" charset="0"/>
                <a:cs typeface="Arial" pitchFamily="34" charset="0"/>
              </a:rPr>
              <a:t>ontaža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mjernog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stuba</a:t>
            </a:r>
            <a:endParaRPr lang="en-US" sz="1800" dirty="0">
              <a:latin typeface="Arial" pitchFamily="34" charset="0"/>
              <a:cs typeface="Arial" pitchFamily="34" charset="0"/>
            </a:endParaRPr>
          </a:p>
        </p:txBody>
      </p:sp>
      <p:pic>
        <p:nvPicPr>
          <p:cNvPr id="5" name="Picture 4"/>
          <p:cNvPicPr/>
          <p:nvPr/>
        </p:nvPicPr>
        <p:blipFill>
          <a:blip r:embed="rId3"/>
          <a:srcRect/>
          <a:stretch>
            <a:fillRect/>
          </a:stretch>
        </p:blipFill>
        <p:spPr bwMode="auto">
          <a:xfrm>
            <a:off x="1447800" y="762000"/>
            <a:ext cx="6477000" cy="444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rmAutofit fontScale="90000"/>
          </a:bodyPr>
          <a:lstStyle/>
          <a:p>
            <a:r>
              <a:rPr lang="sr-Latn-ME"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IZBOR LOKACIJE VJETROELEKTRANE</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828800"/>
            <a:ext cx="8382000" cy="4297363"/>
          </a:xfrm>
        </p:spPr>
        <p:txBody>
          <a:bodyPr>
            <a:normAutofit/>
          </a:bodyPr>
          <a:lstStyle/>
          <a:p>
            <a:pPr algn="just">
              <a:buFont typeface="Wingdings" pitchFamily="2" charset="2"/>
              <a:buChar char="q"/>
            </a:pPr>
            <a:r>
              <a:rPr lang="en-US" sz="2800" dirty="0" err="1" smtClean="0">
                <a:effectLst>
                  <a:outerShdw blurRad="38100" dist="38100" dir="2700000" algn="tl">
                    <a:srgbClr val="000000">
                      <a:alpha val="43137"/>
                    </a:srgbClr>
                  </a:outerShdw>
                </a:effectLst>
                <a:latin typeface="Arial" pitchFamily="34" charset="0"/>
                <a:cs typeface="Arial" pitchFamily="34" charset="0"/>
              </a:rPr>
              <a:t>Izbor</a:t>
            </a:r>
            <a:r>
              <a:rPr lang="en-US"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err="1" smtClean="0">
                <a:effectLst>
                  <a:outerShdw blurRad="38100" dist="38100" dir="2700000" algn="tl">
                    <a:srgbClr val="000000">
                      <a:alpha val="43137"/>
                    </a:srgbClr>
                  </a:outerShdw>
                </a:effectLst>
                <a:latin typeface="Arial" pitchFamily="34" charset="0"/>
                <a:cs typeface="Arial" pitchFamily="34" charset="0"/>
              </a:rPr>
              <a:t>lokacije</a:t>
            </a:r>
            <a:r>
              <a:rPr lang="en-US"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err="1" smtClean="0">
                <a:effectLst>
                  <a:outerShdw blurRad="38100" dist="38100" dir="2700000" algn="tl">
                    <a:srgbClr val="000000">
                      <a:alpha val="43137"/>
                    </a:srgbClr>
                  </a:outerShdw>
                </a:effectLst>
                <a:latin typeface="Arial" pitchFamily="34" charset="0"/>
                <a:cs typeface="Arial" pitchFamily="34" charset="0"/>
              </a:rPr>
              <a:t>sprovodi</a:t>
            </a:r>
            <a:r>
              <a:rPr lang="en-US" sz="2800" dirty="0" smtClean="0">
                <a:effectLst>
                  <a:outerShdw blurRad="38100" dist="38100" dir="2700000" algn="tl">
                    <a:srgbClr val="000000">
                      <a:alpha val="43137"/>
                    </a:srgbClr>
                  </a:outerShdw>
                </a:effectLst>
                <a:latin typeface="Arial" pitchFamily="34" charset="0"/>
                <a:cs typeface="Arial" pitchFamily="34" charset="0"/>
              </a:rPr>
              <a:t> se u </a:t>
            </a:r>
            <a:r>
              <a:rPr lang="en-US" sz="2800" dirty="0" err="1" smtClean="0">
                <a:effectLst>
                  <a:outerShdw blurRad="38100" dist="38100" dir="2700000" algn="tl">
                    <a:srgbClr val="000000">
                      <a:alpha val="43137"/>
                    </a:srgbClr>
                  </a:outerShdw>
                </a:effectLst>
                <a:latin typeface="Arial" pitchFamily="34" charset="0"/>
                <a:cs typeface="Arial" pitchFamily="34" charset="0"/>
              </a:rPr>
              <a:t>dva</a:t>
            </a:r>
            <a:r>
              <a:rPr lang="en-US"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err="1" smtClean="0">
                <a:effectLst>
                  <a:outerShdw blurRad="38100" dist="38100" dir="2700000" algn="tl">
                    <a:srgbClr val="000000">
                      <a:alpha val="43137"/>
                    </a:srgbClr>
                  </a:outerShdw>
                </a:effectLst>
                <a:latin typeface="Arial" pitchFamily="34" charset="0"/>
                <a:cs typeface="Arial" pitchFamily="34" charset="0"/>
              </a:rPr>
              <a:t>koraka</a:t>
            </a:r>
            <a:r>
              <a:rPr lang="sr-Latn-ME" sz="2800" dirty="0" smtClean="0">
                <a:effectLst>
                  <a:outerShdw blurRad="38100" dist="38100" dir="2700000" algn="tl">
                    <a:srgbClr val="000000">
                      <a:alpha val="43137"/>
                    </a:srgbClr>
                  </a:outerShdw>
                </a:effectLst>
                <a:latin typeface="Arial" pitchFamily="34" charset="0"/>
                <a:cs typeface="Arial" pitchFamily="34" charset="0"/>
              </a:rPr>
              <a:t>:</a:t>
            </a:r>
          </a:p>
          <a:p>
            <a:pPr lvl="1" algn="just">
              <a:buFont typeface="Wingdings" pitchFamily="2" charset="2"/>
              <a:buChar char="§"/>
            </a:pPr>
            <a:r>
              <a:rPr lang="en-US" sz="2400" dirty="0" err="1" smtClean="0">
                <a:latin typeface="Arial" pitchFamily="34" charset="0"/>
                <a:cs typeface="Arial" pitchFamily="34" charset="0"/>
              </a:rPr>
              <a:t>Najprije</a:t>
            </a:r>
            <a:r>
              <a:rPr lang="en-US" sz="2400" dirty="0" smtClean="0">
                <a:latin typeface="Arial" pitchFamily="34" charset="0"/>
                <a:cs typeface="Arial" pitchFamily="34" charset="0"/>
              </a:rPr>
              <a:t> se </a:t>
            </a:r>
            <a:r>
              <a:rPr lang="en-US" sz="2400" dirty="0" err="1" smtClean="0">
                <a:latin typeface="Arial" pitchFamily="34" charset="0"/>
                <a:cs typeface="Arial" pitchFamily="34" charset="0"/>
              </a:rPr>
              <a:t>određuju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područja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koja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nepogodna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za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izgradnju</a:t>
            </a:r>
            <a:r>
              <a:rPr lang="sr-Latn-ME" sz="2400" dirty="0" smtClean="0">
                <a:latin typeface="Arial" pitchFamily="34" charset="0"/>
                <a:cs typeface="Arial" pitchFamily="34" charset="0"/>
              </a:rPr>
              <a:t>;</a:t>
            </a:r>
          </a:p>
          <a:p>
            <a:pPr lvl="1" algn="just">
              <a:buFont typeface="Wingdings" pitchFamily="2" charset="2"/>
              <a:buChar char="§"/>
            </a:pPr>
            <a:r>
              <a:rPr lang="en-US" sz="2400" dirty="0" smtClean="0">
                <a:latin typeface="Arial" pitchFamily="34" charset="0"/>
                <a:cs typeface="Arial" pitchFamily="34" charset="0"/>
              </a:rPr>
              <a:t>U </a:t>
            </a:r>
            <a:r>
              <a:rPr lang="en-US" sz="2400" dirty="0" err="1" smtClean="0">
                <a:latin typeface="Arial" pitchFamily="34" charset="0"/>
                <a:cs typeface="Arial" pitchFamily="34" charset="0"/>
              </a:rPr>
              <a:t>drugom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koraku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sprovodi</a:t>
            </a:r>
            <a:r>
              <a:rPr lang="en-US" sz="2400" dirty="0" smtClean="0">
                <a:latin typeface="Arial" pitchFamily="34" charset="0"/>
                <a:cs typeface="Arial" pitchFamily="34" charset="0"/>
              </a:rPr>
              <a:t> se </a:t>
            </a:r>
            <a:r>
              <a:rPr lang="en-US" sz="2400" dirty="0" err="1" smtClean="0">
                <a:latin typeface="Arial" pitchFamily="34" charset="0"/>
                <a:cs typeface="Arial" pitchFamily="34" charset="0"/>
              </a:rPr>
              <a:t>vrednovanje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makrolokacije</a:t>
            </a:r>
            <a:r>
              <a:rPr lang="sr-Latn-ME" sz="2400" dirty="0" smtClean="0">
                <a:latin typeface="Arial" pitchFamily="34" charset="0"/>
                <a:cs typeface="Arial" pitchFamily="34" charset="0"/>
              </a:rPr>
              <a:t>;</a:t>
            </a:r>
          </a:p>
          <a:p>
            <a:pPr lvl="1" algn="just">
              <a:buFont typeface="Wingdings" pitchFamily="2" charset="2"/>
              <a:buChar char="§"/>
            </a:pPr>
            <a:r>
              <a:rPr lang="en-US" sz="2400" dirty="0" err="1" smtClean="0">
                <a:latin typeface="Arial" pitchFamily="34" charset="0"/>
                <a:cs typeface="Arial" pitchFamily="34" charset="0"/>
              </a:rPr>
              <a:t>Unutar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odabranih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makrolokacija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izdvajaju</a:t>
            </a:r>
            <a:r>
              <a:rPr lang="en-US" sz="2400" dirty="0" smtClean="0">
                <a:latin typeface="Arial" pitchFamily="34" charset="0"/>
                <a:cs typeface="Arial" pitchFamily="34" charset="0"/>
              </a:rPr>
              <a:t> se </a:t>
            </a:r>
            <a:r>
              <a:rPr lang="en-US" sz="2400" dirty="0" err="1" smtClean="0">
                <a:latin typeface="Arial" pitchFamily="34" charset="0"/>
                <a:cs typeface="Arial" pitchFamily="34" charset="0"/>
              </a:rPr>
              <a:t>mikrolokacije</a:t>
            </a:r>
            <a:r>
              <a:rPr lang="en-US" sz="2400" dirty="0" smtClean="0">
                <a:latin typeface="Arial" pitchFamily="34" charset="0"/>
                <a:cs typeface="Arial" pitchFamily="34" charset="0"/>
              </a:rPr>
              <a:t>.</a:t>
            </a:r>
          </a:p>
        </p:txBody>
      </p:sp>
      <p:pic>
        <p:nvPicPr>
          <p:cNvPr id="4" name="Picture 12" descr="3-bladed cartoon"/>
          <p:cNvPicPr>
            <a:picLocks noChangeAspect="1" noChangeArrowheads="1" noCrop="1"/>
          </p:cNvPicPr>
          <p:nvPr/>
        </p:nvPicPr>
        <p:blipFill>
          <a:blip r:embed="rId2"/>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rmAutofit fontScale="90000"/>
          </a:bodyPr>
          <a:lstStyle/>
          <a:p>
            <a:r>
              <a:rPr lang="sr-Latn-ME"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OPIS LOKACIJE I ZAHVATA</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2133600"/>
            <a:ext cx="8382000" cy="3992563"/>
          </a:xfrm>
        </p:spPr>
        <p:txBody>
          <a:bodyPr>
            <a:normAutofit/>
          </a:bodyPr>
          <a:lstStyle/>
          <a:p>
            <a:pPr algn="just">
              <a:buBlip>
                <a:blip r:embed="rId2"/>
              </a:buBlip>
            </a:pPr>
            <a:r>
              <a:rPr lang="hr-HR" sz="2400" dirty="0" smtClean="0">
                <a:latin typeface="Arial" pitchFamily="34" charset="0"/>
                <a:cs typeface="Arial" pitchFamily="34" charset="0"/>
              </a:rPr>
              <a:t>Visoravan Krnovo u centralnom dijelu Crne Gore prepoznata je kao povoljan lokalitet za izgradnju farme vjetroelektrana, zbog slabe naseljenosti područja, dovoljne udaljenosti od nacionalnih parkova, lakše konfiguracije terena, relativno dobre putne povezanosti, te mogućnosti razvoja vjetroelektrane veće od 50 MW.</a:t>
            </a:r>
            <a:endParaRPr lang="en-US" sz="2400" dirty="0" smtClean="0">
              <a:latin typeface="Arial" pitchFamily="34" charset="0"/>
              <a:cs typeface="Arial" pitchFamily="34" charset="0"/>
            </a:endParaRPr>
          </a:p>
          <a:p>
            <a:pPr algn="just">
              <a:buBlip>
                <a:blip r:embed="rId2"/>
              </a:buBlip>
            </a:pPr>
            <a:endParaRPr lang="sr-Latn-ME" sz="2400" dirty="0" smtClean="0">
              <a:latin typeface="Arial" pitchFamily="34" charset="0"/>
              <a:cs typeface="Arial" pitchFamily="34" charset="0"/>
            </a:endParaRPr>
          </a:p>
          <a:p>
            <a:pPr algn="just">
              <a:buBlip>
                <a:blip r:embed="rId2"/>
              </a:buBlip>
            </a:pPr>
            <a:endParaRPr lang="sr-Latn-ME" sz="2400" dirty="0" smtClean="0">
              <a:latin typeface="Arial" pitchFamily="34" charset="0"/>
              <a:cs typeface="Arial" pitchFamily="34" charset="0"/>
            </a:endParaRPr>
          </a:p>
          <a:p>
            <a:pPr algn="just">
              <a:buBlip>
                <a:blip r:embed="rId2"/>
              </a:buBlip>
            </a:pPr>
            <a:endParaRPr lang="sr-Latn-ME" sz="2400" dirty="0" smtClean="0">
              <a:latin typeface="Arial" pitchFamily="34" charset="0"/>
              <a:cs typeface="Arial" pitchFamily="34" charset="0"/>
            </a:endParaRPr>
          </a:p>
          <a:p>
            <a:pPr algn="just">
              <a:buBlip>
                <a:blip r:embed="rId2"/>
              </a:buBlip>
            </a:pPr>
            <a:endParaRPr lang="sr-Latn-ME" sz="2400" dirty="0" smtClean="0">
              <a:latin typeface="Arial" pitchFamily="34" charset="0"/>
              <a:cs typeface="Arial" pitchFamily="34" charset="0"/>
            </a:endParaRPr>
          </a:p>
          <a:p>
            <a:pPr algn="just">
              <a:buBlip>
                <a:blip r:embed="rId2"/>
              </a:buBlip>
            </a:pPr>
            <a:endParaRPr lang="sr-Latn-ME" sz="2400" dirty="0" smtClean="0">
              <a:latin typeface="Arial" pitchFamily="34" charset="0"/>
              <a:cs typeface="Arial" pitchFamily="34" charset="0"/>
            </a:endParaRPr>
          </a:p>
          <a:p>
            <a:pPr algn="just">
              <a:buNone/>
            </a:pPr>
            <a:endParaRPr lang="sr-Latn-ME" sz="2400" dirty="0" smtClean="0">
              <a:latin typeface="Arial" pitchFamily="34" charset="0"/>
              <a:cs typeface="Arial" pitchFamily="34" charset="0"/>
            </a:endParaRPr>
          </a:p>
        </p:txBody>
      </p:sp>
      <p:pic>
        <p:nvPicPr>
          <p:cNvPr id="6" name="Picture 12" descr="3-bladed cartoon"/>
          <p:cNvPicPr>
            <a:picLocks noChangeAspect="1" noChangeArrowheads="1" noCrop="1"/>
          </p:cNvPicPr>
          <p:nvPr/>
        </p:nvPicPr>
        <p:blipFill>
          <a:blip r:embed="rId3"/>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1200"/>
            <a:ext cx="8382000" cy="762000"/>
          </a:xfrm>
        </p:spPr>
        <p:txBody>
          <a:bodyPr anchor="b">
            <a:normAutofit/>
          </a:bodyPr>
          <a:lstStyle/>
          <a:p>
            <a:pPr algn="ctr">
              <a:buNone/>
            </a:pPr>
            <a:r>
              <a:rPr lang="sr-Latn-ME" sz="1800" b="1" dirty="0" smtClean="0">
                <a:latin typeface="Arial" pitchFamily="34" charset="0"/>
                <a:cs typeface="Arial" pitchFamily="34" charset="0"/>
              </a:rPr>
              <a:t>Slika 2.- </a:t>
            </a:r>
            <a:r>
              <a:rPr lang="sr-Latn-ME" sz="1800" dirty="0" smtClean="0">
                <a:latin typeface="Arial" pitchFamily="34" charset="0"/>
                <a:cs typeface="Arial" pitchFamily="34" charset="0"/>
              </a:rPr>
              <a:t>Lokacija vjetroelektrane “Krnovo”</a:t>
            </a:r>
            <a:endParaRPr lang="en-US" sz="1800" dirty="0">
              <a:latin typeface="Arial" pitchFamily="34" charset="0"/>
              <a:cs typeface="Arial" pitchFamily="34" charset="0"/>
            </a:endParaRPr>
          </a:p>
        </p:txBody>
      </p:sp>
      <p:pic>
        <p:nvPicPr>
          <p:cNvPr id="1026" name="Picture 2" descr="C:\Users\Win\Desktop\KARTA.jpg"/>
          <p:cNvPicPr>
            <a:picLocks noChangeAspect="1" noChangeArrowheads="1"/>
          </p:cNvPicPr>
          <p:nvPr/>
        </p:nvPicPr>
        <p:blipFill>
          <a:blip r:embed="rId2"/>
          <a:srcRect/>
          <a:stretch>
            <a:fillRect/>
          </a:stretch>
        </p:blipFill>
        <p:spPr bwMode="auto">
          <a:xfrm>
            <a:off x="2057400" y="152400"/>
            <a:ext cx="5276850" cy="6019800"/>
          </a:xfrm>
          <a:prstGeom prst="rect">
            <a:avLst/>
          </a:prstGeom>
          <a:noFill/>
        </p:spPr>
      </p:pic>
      <p:pic>
        <p:nvPicPr>
          <p:cNvPr id="1027" name="Picture 3" descr="C:\Users\Win\Desktop\CRVENO.jpg"/>
          <p:cNvPicPr>
            <a:picLocks noChangeAspect="1" noChangeArrowheads="1"/>
          </p:cNvPicPr>
          <p:nvPr/>
        </p:nvPicPr>
        <p:blipFill>
          <a:blip r:embed="rId3"/>
          <a:srcRect/>
          <a:stretch>
            <a:fillRect/>
          </a:stretch>
        </p:blipFill>
        <p:spPr bwMode="auto">
          <a:xfrm>
            <a:off x="3962400" y="2133600"/>
            <a:ext cx="438150" cy="762000"/>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668963"/>
          </a:xfrm>
        </p:spPr>
        <p:txBody>
          <a:bodyPr>
            <a:normAutofit/>
          </a:bodyPr>
          <a:lstStyle/>
          <a:p>
            <a:pPr algn="just">
              <a:buNone/>
            </a:pPr>
            <a:endParaRPr lang="en-US" sz="2200" dirty="0">
              <a:latin typeface="Bookman Old Style" pitchFamily="18" charset="0"/>
            </a:endParaRPr>
          </a:p>
        </p:txBody>
      </p:sp>
      <p:graphicFrame>
        <p:nvGraphicFramePr>
          <p:cNvPr id="6" name="Diagram 5"/>
          <p:cNvGraphicFramePr/>
          <p:nvPr/>
        </p:nvGraphicFramePr>
        <p:xfrm>
          <a:off x="381000" y="304800"/>
          <a:ext cx="8458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Autofit/>
          </a:bodyPr>
          <a:lstStyle/>
          <a:p>
            <a:r>
              <a:rPr lang="sr-Latn-ME"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rPr>
              <a:t>MOGUĆI UTICAJI VJETROELEKTRANE NA ŽIVOTNU SREDINU</a:t>
            </a:r>
            <a:endParaRPr lang="en-US"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2133600"/>
            <a:ext cx="8382000" cy="3992563"/>
          </a:xfrm>
        </p:spPr>
        <p:txBody>
          <a:bodyPr anchor="ctr">
            <a:normAutofit lnSpcReduction="10000"/>
          </a:bodyPr>
          <a:lstStyle/>
          <a:p>
            <a:pPr marL="342900" lvl="1" indent="-342900" algn="just">
              <a:lnSpc>
                <a:spcPct val="150000"/>
              </a:lnSpc>
              <a:buSzPct val="80000"/>
              <a:buBlip>
                <a:blip r:embed="rId2"/>
              </a:buBlip>
            </a:pPr>
            <a:r>
              <a:rPr lang="en-US" b="1" dirty="0" err="1" smtClean="0">
                <a:latin typeface="Arial" pitchFamily="34" charset="0"/>
                <a:cs typeface="Arial" pitchFamily="34" charset="0"/>
              </a:rPr>
              <a:t>Uticaj</a:t>
            </a:r>
            <a:r>
              <a:rPr lang="en-US" b="1" dirty="0" smtClean="0">
                <a:latin typeface="Arial" pitchFamily="34" charset="0"/>
                <a:cs typeface="Arial" pitchFamily="34" charset="0"/>
              </a:rPr>
              <a:t> </a:t>
            </a:r>
            <a:r>
              <a:rPr lang="en-US" b="1" dirty="0" err="1" smtClean="0">
                <a:latin typeface="Arial" pitchFamily="34" charset="0"/>
                <a:cs typeface="Arial" pitchFamily="34" charset="0"/>
              </a:rPr>
              <a:t>na</a:t>
            </a:r>
            <a:r>
              <a:rPr lang="en-US" b="1" dirty="0" smtClean="0">
                <a:latin typeface="Arial" pitchFamily="34" charset="0"/>
                <a:cs typeface="Arial" pitchFamily="34" charset="0"/>
              </a:rPr>
              <a:t> </a:t>
            </a:r>
            <a:r>
              <a:rPr lang="en-US" b="1" dirty="0" err="1" smtClean="0">
                <a:latin typeface="Arial" pitchFamily="34" charset="0"/>
                <a:cs typeface="Arial" pitchFamily="34" charset="0"/>
              </a:rPr>
              <a:t>kvalitet</a:t>
            </a:r>
            <a:r>
              <a:rPr lang="en-US" b="1" dirty="0" smtClean="0">
                <a:latin typeface="Arial" pitchFamily="34" charset="0"/>
                <a:cs typeface="Arial" pitchFamily="34" charset="0"/>
              </a:rPr>
              <a:t> </a:t>
            </a:r>
            <a:r>
              <a:rPr lang="en-US" b="1" dirty="0" err="1" smtClean="0">
                <a:latin typeface="Arial" pitchFamily="34" charset="0"/>
                <a:cs typeface="Arial" pitchFamily="34" charset="0"/>
              </a:rPr>
              <a:t>vazduha</a:t>
            </a:r>
            <a:endParaRPr lang="sr-Latn-ME" b="1" dirty="0" smtClean="0">
              <a:latin typeface="Arial" pitchFamily="34" charset="0"/>
              <a:cs typeface="Arial" pitchFamily="34" charset="0"/>
            </a:endParaRPr>
          </a:p>
          <a:p>
            <a:pPr marL="342900" lvl="1" indent="-342900" algn="just">
              <a:buSzPct val="80000"/>
              <a:buBlip>
                <a:blip r:embed="rId2"/>
              </a:buBlip>
            </a:pPr>
            <a:r>
              <a:rPr lang="en-US" b="1" dirty="0" err="1" smtClean="0">
                <a:latin typeface="Arial" pitchFamily="34" charset="0"/>
                <a:cs typeface="Arial" pitchFamily="34" charset="0"/>
              </a:rPr>
              <a:t>Uticaj</a:t>
            </a:r>
            <a:r>
              <a:rPr lang="en-US" b="1" dirty="0" smtClean="0">
                <a:latin typeface="Arial" pitchFamily="34" charset="0"/>
                <a:cs typeface="Arial" pitchFamily="34" charset="0"/>
              </a:rPr>
              <a:t> </a:t>
            </a:r>
            <a:r>
              <a:rPr lang="en-US" b="1" dirty="0" err="1" smtClean="0">
                <a:latin typeface="Arial" pitchFamily="34" charset="0"/>
                <a:cs typeface="Arial" pitchFamily="34" charset="0"/>
              </a:rPr>
              <a:t>na</a:t>
            </a:r>
            <a:r>
              <a:rPr lang="en-US" b="1" dirty="0" smtClean="0">
                <a:latin typeface="Arial" pitchFamily="34" charset="0"/>
                <a:cs typeface="Arial" pitchFamily="34" charset="0"/>
              </a:rPr>
              <a:t> </a:t>
            </a:r>
            <a:r>
              <a:rPr lang="en-US" b="1" dirty="0" err="1" smtClean="0">
                <a:latin typeface="Arial" pitchFamily="34" charset="0"/>
                <a:cs typeface="Arial" pitchFamily="34" charset="0"/>
              </a:rPr>
              <a:t>kvalitet</a:t>
            </a:r>
            <a:r>
              <a:rPr lang="en-US" b="1" dirty="0" smtClean="0">
                <a:latin typeface="Arial" pitchFamily="34" charset="0"/>
                <a:cs typeface="Arial" pitchFamily="34" charset="0"/>
              </a:rPr>
              <a:t> </a:t>
            </a:r>
            <a:r>
              <a:rPr lang="en-US" b="1" dirty="0" err="1" smtClean="0">
                <a:latin typeface="Arial" pitchFamily="34" charset="0"/>
                <a:cs typeface="Arial" pitchFamily="34" charset="0"/>
              </a:rPr>
              <a:t>površinskih</a:t>
            </a:r>
            <a:r>
              <a:rPr lang="en-US" b="1" dirty="0" smtClean="0">
                <a:latin typeface="Arial" pitchFamily="34" charset="0"/>
                <a:cs typeface="Arial" pitchFamily="34" charset="0"/>
              </a:rPr>
              <a:t>, </a:t>
            </a:r>
            <a:r>
              <a:rPr lang="en-US" b="1" dirty="0" err="1" smtClean="0">
                <a:latin typeface="Arial" pitchFamily="34" charset="0"/>
                <a:cs typeface="Arial" pitchFamily="34" charset="0"/>
              </a:rPr>
              <a:t>podzemnih</a:t>
            </a:r>
            <a:r>
              <a:rPr lang="en-US" b="1" dirty="0" smtClean="0">
                <a:latin typeface="Arial" pitchFamily="34" charset="0"/>
                <a:cs typeface="Arial" pitchFamily="34" charset="0"/>
              </a:rPr>
              <a:t> </a:t>
            </a:r>
            <a:r>
              <a:rPr lang="en-US" b="1" dirty="0" err="1" smtClean="0">
                <a:latin typeface="Arial" pitchFamily="34" charset="0"/>
                <a:cs typeface="Arial" pitchFamily="34" charset="0"/>
              </a:rPr>
              <a:t>voda</a:t>
            </a:r>
            <a:r>
              <a:rPr lang="en-US" b="1" dirty="0" smtClean="0">
                <a:latin typeface="Arial" pitchFamily="34" charset="0"/>
                <a:cs typeface="Arial" pitchFamily="34" charset="0"/>
              </a:rPr>
              <a:t> </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en-US" b="1" dirty="0" err="1" smtClean="0">
                <a:latin typeface="Arial" pitchFamily="34" charset="0"/>
                <a:cs typeface="Arial" pitchFamily="34" charset="0"/>
              </a:rPr>
              <a:t>zemljišta</a:t>
            </a:r>
            <a:endParaRPr lang="en-US" b="1" dirty="0" smtClean="0">
              <a:latin typeface="Arial" pitchFamily="34" charset="0"/>
              <a:cs typeface="Arial" pitchFamily="34" charset="0"/>
            </a:endParaRPr>
          </a:p>
          <a:p>
            <a:pPr marL="342900" lvl="1" indent="-342900" algn="just">
              <a:lnSpc>
                <a:spcPct val="150000"/>
              </a:lnSpc>
              <a:buSzPct val="80000"/>
              <a:buBlip>
                <a:blip r:embed="rId2"/>
              </a:buBlip>
            </a:pPr>
            <a:r>
              <a:rPr lang="en-US" b="1" dirty="0" err="1" smtClean="0">
                <a:latin typeface="Arial" pitchFamily="34" charset="0"/>
                <a:cs typeface="Arial" pitchFamily="34" charset="0"/>
              </a:rPr>
              <a:t>Uticaj</a:t>
            </a:r>
            <a:r>
              <a:rPr lang="en-US" b="1" dirty="0" smtClean="0">
                <a:latin typeface="Arial" pitchFamily="34" charset="0"/>
                <a:cs typeface="Arial" pitchFamily="34" charset="0"/>
              </a:rPr>
              <a:t> </a:t>
            </a:r>
            <a:r>
              <a:rPr lang="en-US" b="1" dirty="0" err="1" smtClean="0">
                <a:latin typeface="Arial" pitchFamily="34" charset="0"/>
                <a:cs typeface="Arial" pitchFamily="34" charset="0"/>
              </a:rPr>
              <a:t>na</a:t>
            </a:r>
            <a:r>
              <a:rPr lang="en-US" b="1" dirty="0" smtClean="0">
                <a:latin typeface="Arial" pitchFamily="34" charset="0"/>
                <a:cs typeface="Arial" pitchFamily="34" charset="0"/>
              </a:rPr>
              <a:t> </a:t>
            </a:r>
            <a:r>
              <a:rPr lang="en-US" b="1" dirty="0" err="1" smtClean="0">
                <a:latin typeface="Arial" pitchFamily="34" charset="0"/>
                <a:cs typeface="Arial" pitchFamily="34" charset="0"/>
              </a:rPr>
              <a:t>lokalno</a:t>
            </a:r>
            <a:r>
              <a:rPr lang="en-US" b="1" dirty="0" smtClean="0">
                <a:latin typeface="Arial" pitchFamily="34" charset="0"/>
                <a:cs typeface="Arial" pitchFamily="34" charset="0"/>
              </a:rPr>
              <a:t> </a:t>
            </a:r>
            <a:r>
              <a:rPr lang="en-US" b="1" dirty="0" err="1" smtClean="0">
                <a:latin typeface="Arial" pitchFamily="34" charset="0"/>
                <a:cs typeface="Arial" pitchFamily="34" charset="0"/>
              </a:rPr>
              <a:t>stanovništvo</a:t>
            </a:r>
            <a:endParaRPr lang="sr-Latn-ME" b="1" dirty="0" smtClean="0">
              <a:latin typeface="Arial" pitchFamily="34" charset="0"/>
              <a:cs typeface="Arial" pitchFamily="34" charset="0"/>
            </a:endParaRPr>
          </a:p>
          <a:p>
            <a:pPr marL="742950" lvl="2" indent="-342900" algn="just">
              <a:lnSpc>
                <a:spcPct val="150000"/>
              </a:lnSpc>
              <a:buSzPct val="80000"/>
            </a:pPr>
            <a:r>
              <a:rPr lang="sr-Latn-ME" sz="2000" b="1" dirty="0" smtClean="0">
                <a:latin typeface="Arial" pitchFamily="34" charset="0"/>
                <a:cs typeface="Arial" pitchFamily="34" charset="0"/>
              </a:rPr>
              <a:t>Uticaj buke </a:t>
            </a:r>
          </a:p>
          <a:p>
            <a:pPr marL="742950" lvl="2" indent="-342900" algn="just">
              <a:lnSpc>
                <a:spcPct val="150000"/>
              </a:lnSpc>
              <a:buSzPct val="80000"/>
            </a:pPr>
            <a:r>
              <a:rPr lang="en-US" sz="2000" b="1" dirty="0" smtClean="0">
                <a:latin typeface="Arial" pitchFamily="34" charset="0"/>
                <a:cs typeface="Arial" pitchFamily="34" charset="0"/>
              </a:rPr>
              <a:t>U</a:t>
            </a:r>
            <a:r>
              <a:rPr lang="sr-Latn-ME" sz="2000" b="1" dirty="0" smtClean="0">
                <a:latin typeface="Arial" pitchFamily="34" charset="0"/>
                <a:cs typeface="Arial" pitchFamily="34" charset="0"/>
              </a:rPr>
              <a:t>ticaj treperenja sjenke</a:t>
            </a:r>
            <a:endParaRPr lang="en-US" sz="2000" b="1" dirty="0" smtClean="0">
              <a:latin typeface="Arial" pitchFamily="34" charset="0"/>
              <a:cs typeface="Arial" pitchFamily="34" charset="0"/>
            </a:endParaRPr>
          </a:p>
          <a:p>
            <a:pPr marL="342900" lvl="1" indent="-342900" algn="just">
              <a:lnSpc>
                <a:spcPct val="150000"/>
              </a:lnSpc>
              <a:buSzPct val="80000"/>
              <a:buBlip>
                <a:blip r:embed="rId2"/>
              </a:buBlip>
            </a:pPr>
            <a:r>
              <a:rPr lang="en-US" b="1" dirty="0" err="1" smtClean="0">
                <a:latin typeface="Arial" pitchFamily="34" charset="0"/>
                <a:cs typeface="Arial" pitchFamily="34" charset="0"/>
              </a:rPr>
              <a:t>Uticaj</a:t>
            </a:r>
            <a:r>
              <a:rPr lang="en-US" b="1" dirty="0" smtClean="0">
                <a:latin typeface="Arial" pitchFamily="34" charset="0"/>
                <a:cs typeface="Arial" pitchFamily="34" charset="0"/>
              </a:rPr>
              <a:t> </a:t>
            </a:r>
            <a:r>
              <a:rPr lang="en-US" b="1" dirty="0" err="1" smtClean="0">
                <a:latin typeface="Arial" pitchFamily="34" charset="0"/>
                <a:cs typeface="Arial" pitchFamily="34" charset="0"/>
              </a:rPr>
              <a:t>na</a:t>
            </a:r>
            <a:r>
              <a:rPr lang="en-US" b="1" dirty="0" smtClean="0">
                <a:latin typeface="Arial" pitchFamily="34" charset="0"/>
                <a:cs typeface="Arial" pitchFamily="34" charset="0"/>
              </a:rPr>
              <a:t> </a:t>
            </a:r>
            <a:r>
              <a:rPr lang="en-US" b="1" dirty="0" err="1" smtClean="0">
                <a:latin typeface="Arial" pitchFamily="34" charset="0"/>
                <a:cs typeface="Arial" pitchFamily="34" charset="0"/>
              </a:rPr>
              <a:t>ekosistem</a:t>
            </a:r>
            <a:r>
              <a:rPr lang="en-US" b="1" dirty="0" smtClean="0">
                <a:latin typeface="Arial" pitchFamily="34" charset="0"/>
                <a:cs typeface="Arial" pitchFamily="34" charset="0"/>
              </a:rPr>
              <a:t> </a:t>
            </a:r>
          </a:p>
          <a:p>
            <a:pPr marL="342900" lvl="1" indent="-342900" algn="just">
              <a:buNone/>
            </a:pPr>
            <a:endParaRPr lang="en-US" dirty="0" smtClean="0">
              <a:latin typeface="Arial" pitchFamily="34" charset="0"/>
              <a:cs typeface="Arial" pitchFamily="34" charset="0"/>
            </a:endParaRPr>
          </a:p>
          <a:p>
            <a:pPr algn="just">
              <a:buFont typeface="Wingdings" pitchFamily="2" charset="2"/>
              <a:buChar char="v"/>
            </a:pPr>
            <a:endParaRPr lang="en-US" sz="2200" dirty="0">
              <a:latin typeface="Arial" pitchFamily="34" charset="0"/>
              <a:cs typeface="Arial" pitchFamily="34" charset="0"/>
            </a:endParaRPr>
          </a:p>
        </p:txBody>
      </p:sp>
      <p:pic>
        <p:nvPicPr>
          <p:cNvPr id="4" name="Picture 12" descr="3-bladed cartoon"/>
          <p:cNvPicPr>
            <a:picLocks noChangeAspect="1" noChangeArrowheads="1" noCrop="1"/>
          </p:cNvPicPr>
          <p:nvPr/>
        </p:nvPicPr>
        <p:blipFill>
          <a:blip r:embed="rId3"/>
          <a:srcRect/>
          <a:stretch>
            <a:fillRect/>
          </a:stretch>
        </p:blipFill>
        <p:spPr bwMode="auto">
          <a:xfrm>
            <a:off x="0" y="0"/>
            <a:ext cx="1746250" cy="1600200"/>
          </a:xfrm>
          <a:prstGeom prst="rect">
            <a:avLst/>
          </a:prstGeom>
          <a:noFill/>
          <a:ln w="9525">
            <a:noFill/>
            <a:miter lim="800000"/>
            <a:headEnd/>
            <a:tailEnd/>
          </a:ln>
          <a:effectLst>
            <a:outerShdw blurRad="76200" dir="18900000" sy="23000" kx="-1200000" algn="bl" rotWithShape="0">
              <a:prstClr val="black">
                <a:alpha val="20000"/>
              </a:prstClr>
            </a:outerShdw>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par>
                          <p:cTn id="40" fill="hold">
                            <p:stCondLst>
                              <p:cond delay="3500"/>
                            </p:stCondLst>
                            <p:childTnLst>
                              <p:par>
                                <p:cTn id="41" presetID="53"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TotalTime>
  <Words>519</Words>
  <Application>Microsoft Office PowerPoint</Application>
  <PresentationFormat>On-screen Show (4:3)</PresentationFormat>
  <Paragraphs>70</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UTICAJ VJETROELEKTRANE KRNOVO NA ŽIVOTNU SREDINU</vt:lpstr>
      <vt:lpstr> NACIONALNI AKCIONI PLAN KORIŠĆENJA ENERGIJE IZ OBNOVLJIVIH IZVORA DO 2020.GODINE </vt:lpstr>
      <vt:lpstr>ENERGIJA VJETRA I VJETROPOTENCIJAL</vt:lpstr>
      <vt:lpstr>Slide 4</vt:lpstr>
      <vt:lpstr>IZBOR LOKACIJE VJETROELEKTRANE</vt:lpstr>
      <vt:lpstr>OPIS LOKACIJE I ZAHVATA</vt:lpstr>
      <vt:lpstr>Slide 7</vt:lpstr>
      <vt:lpstr>Slide 8</vt:lpstr>
      <vt:lpstr>MOGUĆI UTICAJI VJETROELEKTRANE NA ŽIVOTNU SREDINU</vt:lpstr>
      <vt:lpstr>AKCIDENTNE SITUACIJE</vt:lpstr>
      <vt:lpstr>  MJERE PREDVIĐENE U CILJU SPRJEČAVANJA, SMANJENJA ILI OTKLANJANJA ZNAČAJNOG ŠTETNOG UTICAJA NA ŽIVOTNU SREDINU </vt:lpstr>
      <vt:lpstr>Slide 12</vt:lpstr>
      <vt:lpstr>PROGRAM PRAĆENJA UTICAJA NA ŽIVOTNU SREDINU</vt:lpstr>
      <vt:lpstr>ZAKLJUČAK</vt:lpstr>
      <vt:lpstr>HVALA NA PAŽNJI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Win</cp:lastModifiedBy>
  <cp:revision>95</cp:revision>
  <dcterms:created xsi:type="dcterms:W3CDTF">2006-08-16T00:00:00Z</dcterms:created>
  <dcterms:modified xsi:type="dcterms:W3CDTF">2015-05-12T08:32:28Z</dcterms:modified>
</cp:coreProperties>
</file>